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3"/>
  </p:notesMasterIdLst>
  <p:sldIdLst>
    <p:sldId id="31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8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80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7402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4fed613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4fed613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d3dc845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d3dc845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cd3dc845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cd3dc845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cd3dc845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cd3dc845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cd3dc845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cd3dc845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cd3dc845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cd3dc845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cd3dc845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cd3dc845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acd3dc845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acd3dc845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cd3dc845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cd3dc845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cd3dc8451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cd3dc8451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a347f891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a347f891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cd3dc8451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cd3dc8451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cd3dc845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cd3dc845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cd3dc8451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cd3dc8451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cd3dc8451_1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cd3dc8451_1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cd3dc8451_1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cd3dc8451_1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cd3dc8451_1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acd3dc8451_1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cd3dc8451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cd3dc8451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cd3dc845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cd3dc845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cd3dc8451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cd3dc8451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cd3dc845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cd3dc845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cd3dc8451_1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cd3dc8451_1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acd3dc845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acd3dc8451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cd3dc8451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cd3dc8451_1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cd3dc8451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cd3dc8451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cd3dc8451_1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cd3dc8451_1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cd3dc8451_1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cd3dc8451_1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cd3dc8451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cd3dc8451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cd3dc845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cd3dc845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cd3dc8451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cd3dc8451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cd3dc8451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cd3dc8451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cd3dc8451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cd3dc8451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cd3dc8451_1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cd3dc8451_1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acd3dc8451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acd3dc8451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cd3dc8451_1_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acd3dc8451_1_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cd3dc8451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cd3dc8451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cd3dc8451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acd3dc8451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acd3dc8451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acd3dc8451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cd3dc8451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acd3dc8451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cd3dc8451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cd3dc8451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cd3dc8451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cd3dc8451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acd3dc8451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acd3dc8451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acd3dc8451_1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acd3dc8451_1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cd3dc8451_1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cd3dc8451_1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cd3dc8451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acd3dc8451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acd3dc8451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acd3dc8451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acd3dc8451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acd3dc8451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acd3dc8451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acd3dc8451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acd3dc8451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acd3dc8451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acd3dc8451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acd3dc8451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cd3dc8451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acd3dc8451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cd3dc8451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acd3dc8451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acd3dc8451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acd3dc8451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acd3dc8451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acd3dc8451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cd3dc8451_1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cd3dc8451_1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cd3dc8451_1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cd3dc8451_1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64fed613a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64fed613a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cd3dc8451_1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cd3dc8451_1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d3dc84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d3dc84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4fed613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4fed613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git-tower.com/blog/git-hosting-services-compared/" TargetMode="External"/><Relationship Id="rId5" Type="http://schemas.openxmlformats.org/officeDocument/2006/relationships/hyperlink" Target="https://bitbucket.org/product" TargetMode="External"/><Relationship Id="rId4" Type="http://schemas.openxmlformats.org/officeDocument/2006/relationships/hyperlink" Target="https://github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tyley.github.io/bfg-repo-cleane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mailto:git@github.com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forwindows.org/" TargetMode="External"/><Relationship Id="rId5" Type="http://schemas.openxmlformats.org/officeDocument/2006/relationships/hyperlink" Target="https://raw.github.com/nvie/gitflow/develop/contrib/gitflow-installer.sh" TargetMode="External"/><Relationship Id="rId4" Type="http://schemas.openxmlformats.org/officeDocument/2006/relationships/hyperlink" Target="https://github.com/nvie/gitflow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blob/main/src/compiler/scanner.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hyperlink" Target="https://github.com/microsoft/TypeScript/blob/main/src/compiler/parser.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8BB1CC-13C7-8307-6763-F986AC6F4CD5}"/>
              </a:ext>
            </a:extLst>
          </p:cNvPr>
          <p:cNvSpPr/>
          <p:nvPr/>
        </p:nvSpPr>
        <p:spPr>
          <a:xfrm>
            <a:off x="-1" y="0"/>
            <a:ext cx="7639251" cy="5143499"/>
          </a:xfrm>
          <a:prstGeom prst="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</a:endParaRPr>
          </a:p>
        </p:txBody>
      </p:sp>
      <p:pic>
        <p:nvPicPr>
          <p:cNvPr id="34" name="그래픽 33">
            <a:extLst>
              <a:ext uri="{FF2B5EF4-FFF2-40B4-BE49-F238E27FC236}">
                <a16:creationId xmlns:a16="http://schemas.microsoft.com/office/drawing/2014/main" id="{8EB84F5F-FC15-BE9D-AA0C-6E261076A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0948" y="6109563"/>
            <a:ext cx="708543" cy="29211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5F1AB30-C1C9-6EFD-C03C-4B2572ED1A21}"/>
              </a:ext>
            </a:extLst>
          </p:cNvPr>
          <p:cNvCxnSpPr>
            <a:cxnSpLocks/>
          </p:cNvCxnSpPr>
          <p:nvPr/>
        </p:nvCxnSpPr>
        <p:spPr>
          <a:xfrm>
            <a:off x="11275220" y="1268987"/>
            <a:ext cx="0" cy="45097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F888AE17-6A75-C0F2-133B-28EFA9253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7596" y="511315"/>
            <a:ext cx="1057329" cy="292115"/>
          </a:xfrm>
          <a:prstGeom prst="rect">
            <a:avLst/>
          </a:prstGeom>
        </p:spPr>
      </p:pic>
      <p:pic>
        <p:nvPicPr>
          <p:cNvPr id="37" name="Google Shape;54;p13">
            <a:extLst>
              <a:ext uri="{FF2B5EF4-FFF2-40B4-BE49-F238E27FC236}">
                <a16:creationId xmlns:a16="http://schemas.microsoft.com/office/drawing/2014/main" id="{4F5630E5-C859-1D46-F9E8-821618F051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3608"/>
          <a:stretch/>
        </p:blipFill>
        <p:spPr>
          <a:xfrm>
            <a:off x="7639250" y="0"/>
            <a:ext cx="149644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8AAA0FCA-C61C-CE3B-0E18-2DA8C5662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238" y="130080"/>
            <a:ext cx="2220582" cy="1138907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66A6DBF1-3E94-FA45-96C9-8E57ACA54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6472" y="3776116"/>
            <a:ext cx="2393251" cy="122746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975DB4-EE96-7165-EA04-108AC87F4754}"/>
              </a:ext>
            </a:extLst>
          </p:cNvPr>
          <p:cNvSpPr txBox="1"/>
          <p:nvPr/>
        </p:nvSpPr>
        <p:spPr>
          <a:xfrm>
            <a:off x="5917053" y="280483"/>
            <a:ext cx="153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K-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트레이닝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디지털 선도기업 아카데미</a:t>
            </a:r>
            <a:endParaRPr lang="en-US" sz="900" dirty="0">
              <a:solidFill>
                <a:schemeClr val="bg1">
                  <a:lumMod val="8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84758FDE-7961-BCBE-428A-98A4EA5B4511}"/>
              </a:ext>
            </a:extLst>
          </p:cNvPr>
          <p:cNvSpPr txBox="1">
            <a:spLocks/>
          </p:cNvSpPr>
          <p:nvPr/>
        </p:nvSpPr>
        <p:spPr>
          <a:xfrm>
            <a:off x="490046" y="1360497"/>
            <a:ext cx="9120479" cy="11131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kern="1200">
                <a:solidFill>
                  <a:srgbClr val="595959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[</a:t>
            </a:r>
            <a:r>
              <a:rPr lang="ko-KR" altLang="en-US" sz="2000" dirty="0">
                <a:solidFill>
                  <a:schemeClr val="bg1"/>
                </a:solidFill>
              </a:rPr>
              <a:t>하나은행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Digital </a:t>
            </a:r>
            <a:r>
              <a:rPr lang="en-US" altLang="ko-KR" sz="2000" dirty="0" err="1">
                <a:solidFill>
                  <a:schemeClr val="bg1"/>
                </a:solidFill>
              </a:rPr>
              <a:t>hana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FFFF00"/>
                </a:solidFill>
              </a:rPr>
              <a:t>路</a:t>
            </a:r>
            <a:r>
              <a:rPr lang="en-US" altLang="ko-KR" sz="2000" dirty="0">
                <a:solidFill>
                  <a:schemeClr val="bg1"/>
                </a:solidFill>
              </a:rPr>
              <a:t>  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금융서비스개발 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3" name="내용 개체 틀 1">
            <a:extLst>
              <a:ext uri="{FF2B5EF4-FFF2-40B4-BE49-F238E27FC236}">
                <a16:creationId xmlns:a16="http://schemas.microsoft.com/office/drawing/2014/main" id="{1892AA30-60D9-3409-59F5-F6EF6F3455E4}"/>
              </a:ext>
            </a:extLst>
          </p:cNvPr>
          <p:cNvSpPr txBox="1">
            <a:spLocks/>
          </p:cNvSpPr>
          <p:nvPr/>
        </p:nvSpPr>
        <p:spPr>
          <a:xfrm>
            <a:off x="490046" y="2572919"/>
            <a:ext cx="8839200" cy="13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ko-KR" sz="90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ICT </a:t>
            </a:r>
            <a:r>
              <a:rPr lang="ko-KR" altLang="en-US" sz="90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아키텍처의 이해와</a:t>
            </a:r>
          </a:p>
          <a:p>
            <a:pPr marL="0" indent="0">
              <a:buFont typeface="Arial"/>
              <a:buNone/>
            </a:pPr>
            <a:r>
              <a:rPr lang="en-US" altLang="ko-KR" sz="90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 hub</a:t>
            </a:r>
            <a:r>
              <a:rPr lang="ko-KR" altLang="en-US" sz="9000" dirty="0">
                <a:solidFill>
                  <a:srgbClr val="FFFFFF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와 소스코드 관리법</a:t>
            </a:r>
          </a:p>
          <a:p>
            <a:pPr marL="0" indent="0">
              <a:buFont typeface="Arial"/>
              <a:buNone/>
            </a:pPr>
            <a:endParaRPr lang="en-US" altLang="ko-KR" sz="6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84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/>
        </p:nvSpPr>
        <p:spPr>
          <a:xfrm>
            <a:off x="579255" y="958950"/>
            <a:ext cx="7949889" cy="314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Git: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2005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by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Linus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Benedict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Torvalds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Mercurial: Python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BitKeeper: 1998, 유료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코드 공유 / 이력관리 / 협업 ⇒ 책임과 기록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SCCS(1970), RCS(1980),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CVS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(1986),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SVN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(2000)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3EC522-8EDB-AF21-661A-E07E46403139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F94CF-FF23-0F2D-FAA6-C714612F14BD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DVCS (Distributed Version Control System)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3F37911-1BEB-9557-4DA8-AFC0E6F42066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573924" y="637625"/>
            <a:ext cx="7949889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Download Git Client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- </a:t>
            </a:r>
            <a:r>
              <a:rPr lang="ko" sz="1300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</a:t>
            </a: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SCM Service Site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- </a:t>
            </a:r>
            <a:r>
              <a:rPr lang="ko" sz="1300" b="1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: 무료는 public만 가능, 안정적(2022~ 모두 무료)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- </a:t>
            </a:r>
            <a:r>
              <a:rPr lang="ko" sz="1300" b="1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: public/private </a:t>
            </a: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모두 무료</a:t>
            </a: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, 안정적인 편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- 기타: </a:t>
            </a:r>
            <a:r>
              <a:rPr lang="ko" sz="1300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GitLab, Codebase, CloudForge, etc</a:t>
            </a: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(참고) windows에서 GitHub에 한글 깨질때</a:t>
            </a:r>
            <a:b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</a:b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- cmd"명령프롬프트"&gt; </a:t>
            </a: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chcp 65001</a:t>
            </a: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3A8DE9C-FC6A-51D8-D173-87FDDD36B6EC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50F62B-792C-F93F-B714-106F61D6C46D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Settings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2A96D71-7163-406A-2603-61ECC668776F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74" y="990600"/>
            <a:ext cx="3801970" cy="319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56" y="990600"/>
            <a:ext cx="3801970" cy="31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91D53E-5A08-23D6-198B-C324A1388C6A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5B0B8-BECB-D165-9AA9-62134AE949D7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Settings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1AFD025-AE2C-16CB-B7E8-044A8B07B604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573924" y="637625"/>
            <a:ext cx="8750549" cy="3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바탕화면 git bash 실행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 window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에 </a:t>
            </a:r>
            <a:r>
              <a:rPr lang="en-US" altLang="ko-KR" b="1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linux</a:t>
            </a:r>
            <a:r>
              <a:rPr lang="en-US" altLang="ko-KR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환경을 제시함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--list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user.name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user.name "xxx"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--global user.name &lt;github-name&gt;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lang="en-US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AutoNum type="arabicPeriod"/>
            </a:pPr>
            <a:r>
              <a:rPr lang="en-US" alt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</a:t>
            </a:r>
            <a:r>
              <a:rPr lang="en-US" altLang="ko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user.email</a:t>
            </a:r>
            <a:r>
              <a:rPr lang="en-US" alt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</a:pP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en-US" altLang="ko-KR" sz="12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init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가 </a:t>
            </a:r>
            <a:r>
              <a:rPr lang="ko-KR" altLang="en-US" sz="1200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안된상태에서는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안된다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</a:t>
            </a:r>
            <a:r>
              <a:rPr lang="en-US" altLang="ko-KR" sz="1200" dirty="0">
                <a:solidFill>
                  <a:srgbClr val="FF0000"/>
                </a:solidFill>
                <a:latin typeface="Lucida Console" panose="020B0609040504020204" pitchFamily="49" charset="0"/>
              </a:rPr>
              <a:t>fatal: not in a git directory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</a:pP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5. git config --global </a:t>
            </a:r>
            <a:r>
              <a:rPr lang="en-US" altLang="ko" b="1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user.email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&lt;email&gt;</a:t>
            </a: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</a:pP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6. </a:t>
            </a:r>
            <a:r>
              <a:rPr lang="ko" altLang="ko-KR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cat .git/config 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git config 한눈에 보기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680289-18DC-6C85-B590-D39E301FC78B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3D632-7105-2E58-24DF-10CF57DE502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Config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DB6DCD2-6208-B99F-626C-99676874D35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B08F16-B3C4-3600-36DA-809008D32B02}"/>
              </a:ext>
            </a:extLst>
          </p:cNvPr>
          <p:cNvSpPr txBox="1"/>
          <p:nvPr/>
        </p:nvSpPr>
        <p:spPr>
          <a:xfrm>
            <a:off x="5737044" y="1353076"/>
            <a:ext cx="31302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ls</a:t>
            </a:r>
          </a:p>
          <a:p>
            <a:r>
              <a:rPr lang="en-US" altLang="ko-KR" dirty="0" err="1">
                <a:solidFill>
                  <a:srgbClr val="FF0000"/>
                </a:solidFill>
              </a:rPr>
              <a:t>pwd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cd ~    :</a:t>
            </a:r>
            <a:r>
              <a:rPr lang="ko-KR" altLang="en-US" dirty="0" err="1">
                <a:solidFill>
                  <a:srgbClr val="FF0000"/>
                </a:solidFill>
              </a:rPr>
              <a:t>내폴더로</a:t>
            </a:r>
            <a:r>
              <a:rPr lang="ko-KR" altLang="en-US" dirty="0">
                <a:solidFill>
                  <a:srgbClr val="FF0000"/>
                </a:solidFill>
              </a:rPr>
              <a:t> 이동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꼭 </a:t>
            </a:r>
            <a:r>
              <a:rPr lang="en-US" altLang="ko-KR" dirty="0">
                <a:solidFill>
                  <a:srgbClr val="FF0000"/>
                </a:solidFill>
              </a:rPr>
              <a:t>git bash</a:t>
            </a:r>
            <a:r>
              <a:rPr lang="ko-KR" altLang="en-US" dirty="0">
                <a:solidFill>
                  <a:srgbClr val="FF0000"/>
                </a:solidFill>
              </a:rPr>
              <a:t>를 사용하지 않아도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git </a:t>
            </a:r>
            <a:r>
              <a:rPr lang="ko-KR" altLang="en-US" dirty="0">
                <a:solidFill>
                  <a:srgbClr val="FF0000"/>
                </a:solidFill>
              </a:rPr>
              <a:t>디렉토리가 아닐 경우에 설정불가</a:t>
            </a:r>
            <a:r>
              <a:rPr lang="en-US" altLang="ko-KR" dirty="0">
                <a:solidFill>
                  <a:srgbClr val="FF0000"/>
                </a:solidFill>
              </a:rPr>
              <a:t>   </a:t>
            </a:r>
          </a:p>
          <a:p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11" y="982579"/>
            <a:ext cx="3417547" cy="2502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99EAAB-58DC-FEBE-1B1F-60C592B68CF6}"/>
              </a:ext>
            </a:extLst>
          </p:cNvPr>
          <p:cNvGrpSpPr/>
          <p:nvPr/>
        </p:nvGrpSpPr>
        <p:grpSpPr>
          <a:xfrm>
            <a:off x="4589625" y="591615"/>
            <a:ext cx="3939520" cy="4380006"/>
            <a:chOff x="3937425" y="107362"/>
            <a:chExt cx="4559622" cy="5069442"/>
          </a:xfrm>
        </p:grpSpPr>
        <p:sp>
          <p:nvSpPr>
            <p:cNvPr id="256" name="Google Shape;256;p26"/>
            <p:cNvSpPr/>
            <p:nvPr/>
          </p:nvSpPr>
          <p:spPr>
            <a:xfrm>
              <a:off x="5352025" y="813712"/>
              <a:ext cx="740700" cy="17766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626B7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57" name="Google Shape;257;p26"/>
            <p:cNvCxnSpPr/>
            <p:nvPr/>
          </p:nvCxnSpPr>
          <p:spPr>
            <a:xfrm rot="10800000" flipH="1">
              <a:off x="6549875" y="768987"/>
              <a:ext cx="14100" cy="18639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8" name="Google Shape;258;p26"/>
            <p:cNvSpPr/>
            <p:nvPr/>
          </p:nvSpPr>
          <p:spPr>
            <a:xfrm>
              <a:off x="4288075" y="107362"/>
              <a:ext cx="3023400" cy="647400"/>
            </a:xfrm>
            <a:prstGeom prst="rect">
              <a:avLst/>
            </a:prstGeom>
            <a:solidFill>
              <a:srgbClr val="626B7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 Remote(Server) Repository</a:t>
              </a:r>
              <a:b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</a:b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(like GitHub)</a:t>
              </a:r>
              <a:endParaRPr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288075" y="2640312"/>
              <a:ext cx="3023400" cy="476700"/>
            </a:xfrm>
            <a:prstGeom prst="rect">
              <a:avLst/>
            </a:prstGeom>
            <a:solidFill>
              <a:srgbClr val="626B7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 Local Repository (PC)</a:t>
              </a:r>
              <a:endParaRPr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7008125" y="3676362"/>
              <a:ext cx="1399500" cy="767700"/>
            </a:xfrm>
            <a:prstGeom prst="rect">
              <a:avLst/>
            </a:prstGeom>
            <a:solidFill>
              <a:srgbClr val="626B7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Stage</a:t>
              </a:r>
              <a:b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</a:b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(unmodified)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231150" y="1110462"/>
              <a:ext cx="3393414" cy="818100"/>
            </a:xfrm>
            <a:prstGeom prst="irregularSeal2">
              <a:avLst/>
            </a:prstGeom>
            <a:solidFill>
              <a:srgbClr val="EFEFEF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solidFill>
                    <a:srgbClr val="666666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Network</a:t>
              </a:r>
              <a:endParaRPr sz="12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2" name="Google Shape;262;p26"/>
            <p:cNvSpPr txBox="1"/>
            <p:nvPr/>
          </p:nvSpPr>
          <p:spPr>
            <a:xfrm>
              <a:off x="6490450" y="2077987"/>
              <a:ext cx="1209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Push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63" name="Google Shape;263;p26"/>
            <p:cNvCxnSpPr>
              <a:stCxn id="260" idx="0"/>
              <a:endCxn id="259" idx="2"/>
            </p:cNvCxnSpPr>
            <p:nvPr/>
          </p:nvCxnSpPr>
          <p:spPr>
            <a:xfrm rot="10800000">
              <a:off x="5799875" y="3117162"/>
              <a:ext cx="1908000" cy="55920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4" name="Google Shape;264;p26"/>
            <p:cNvSpPr txBox="1"/>
            <p:nvPr/>
          </p:nvSpPr>
          <p:spPr>
            <a:xfrm>
              <a:off x="6490400" y="3068587"/>
              <a:ext cx="15105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commit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5" name="Google Shape;265;p26"/>
            <p:cNvSpPr txBox="1"/>
            <p:nvPr/>
          </p:nvSpPr>
          <p:spPr>
            <a:xfrm>
              <a:off x="4863200" y="1849387"/>
              <a:ext cx="17796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solidFill>
                    <a:srgbClr val="0000F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git remote add origin</a:t>
              </a:r>
              <a:endParaRPr sz="1100" b="1" dirty="0">
                <a:solidFill>
                  <a:srgbClr val="0000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3937425" y="3676362"/>
              <a:ext cx="1829700" cy="767700"/>
            </a:xfrm>
            <a:prstGeom prst="rect">
              <a:avLst/>
            </a:prstGeom>
            <a:solidFill>
              <a:srgbClr val="626B73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Working Directory</a:t>
              </a:r>
              <a:endParaRPr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67" name="Google Shape;267;p26"/>
            <p:cNvCxnSpPr>
              <a:stCxn id="266" idx="3"/>
              <a:endCxn id="260" idx="1"/>
            </p:cNvCxnSpPr>
            <p:nvPr/>
          </p:nvCxnSpPr>
          <p:spPr>
            <a:xfrm>
              <a:off x="5767125" y="4060212"/>
              <a:ext cx="1241100" cy="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8" name="Google Shape;268;p26"/>
            <p:cNvSpPr txBox="1"/>
            <p:nvPr/>
          </p:nvSpPr>
          <p:spPr>
            <a:xfrm>
              <a:off x="5719800" y="3706962"/>
              <a:ext cx="1281774" cy="427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add(tracked)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6010975" y="4165412"/>
              <a:ext cx="1137654" cy="4274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untracked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70" name="Google Shape;270;p26"/>
            <p:cNvCxnSpPr/>
            <p:nvPr/>
          </p:nvCxnSpPr>
          <p:spPr>
            <a:xfrm rot="10800000">
              <a:off x="5793050" y="4200837"/>
              <a:ext cx="1185300" cy="0"/>
            </a:xfrm>
            <a:prstGeom prst="straightConnector1">
              <a:avLst/>
            </a:prstGeom>
            <a:noFill/>
            <a:ln w="28575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1" name="Google Shape;271;p26"/>
            <p:cNvSpPr txBox="1"/>
            <p:nvPr/>
          </p:nvSpPr>
          <p:spPr>
            <a:xfrm>
              <a:off x="6924815" y="4749372"/>
              <a:ext cx="1399500" cy="427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modified</a:t>
              </a:r>
              <a:endParaRPr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272" name="Google Shape;272;p26"/>
            <p:cNvCxnSpPr/>
            <p:nvPr/>
          </p:nvCxnSpPr>
          <p:spPr>
            <a:xfrm rot="10800000">
              <a:off x="7859375" y="4426687"/>
              <a:ext cx="0" cy="5364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3" name="Google Shape;273;p26"/>
            <p:cNvSpPr txBox="1"/>
            <p:nvPr/>
          </p:nvSpPr>
          <p:spPr>
            <a:xfrm>
              <a:off x="7828047" y="4525961"/>
              <a:ext cx="669000" cy="641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add</a:t>
              </a:r>
              <a:b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</a:b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(-am)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0786F1A-E1C5-AB69-B89E-49C193BE4A8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7046849-C8D5-C323-C24C-34BD44AC8AC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structure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3E2E90-0581-77A1-FF97-EF98A4A35588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/>
        </p:nvSpPr>
        <p:spPr>
          <a:xfrm>
            <a:off x="579256" y="824620"/>
            <a:ext cx="7949889" cy="349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working directory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(working tree)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stage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: 임시 저장 공간 (git status 또는 git ls-files --stage)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repository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(local / remote)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untracked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vs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tracked    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(빈폴더 / .gitignore)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staged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vs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unstaged        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 --cache 파일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modified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vs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unmodified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파일수정 → modified(WD) → </a:t>
            </a:r>
            <a:r>
              <a:rPr lang="ko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add</a:t>
            </a:r>
            <a:r>
              <a:rPr 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→ modified(Stage) → </a:t>
            </a:r>
            <a:r>
              <a:rPr lang="ko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commit</a:t>
            </a:r>
            <a:r>
              <a:rPr 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→ unmodified(Repo)</a:t>
            </a:r>
            <a:endParaRPr b="1" dirty="0">
              <a:solidFill>
                <a:srgbClr val="B8574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A48BCE-BE64-9632-3C6F-CC0F7154A718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D3591-50ED-8424-9DE3-7E7585E54861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workingDirectory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stage - repository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D88D10-B333-6A31-C645-5DB0D9FE4F94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220DF8-34BF-0397-73DC-FB9706EE67AD}"/>
              </a:ext>
            </a:extLst>
          </p:cNvPr>
          <p:cNvSpPr txBox="1"/>
          <p:nvPr/>
        </p:nvSpPr>
        <p:spPr>
          <a:xfrm>
            <a:off x="4102768" y="1596189"/>
            <a:ext cx="431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00B0F0"/>
                </a:solidFill>
                <a:effectLst/>
                <a:latin typeface="Söhne"/>
              </a:rPr>
              <a:t>작업 디렉토리와 </a:t>
            </a:r>
            <a:r>
              <a:rPr lang="en-US" altLang="ko-KR" b="0" i="0" dirty="0">
                <a:solidFill>
                  <a:srgbClr val="00B0F0"/>
                </a:solidFill>
                <a:effectLst/>
                <a:latin typeface="Söhne"/>
              </a:rPr>
              <a:t>Git </a:t>
            </a:r>
            <a:r>
              <a:rPr lang="ko-KR" altLang="en-US" b="0" i="0" dirty="0">
                <a:solidFill>
                  <a:srgbClr val="00B0F0"/>
                </a:solidFill>
                <a:effectLst/>
                <a:latin typeface="Söhne"/>
              </a:rPr>
              <a:t>저장소 사이의 중간 단계로 작용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/>
        </p:nvSpPr>
        <p:spPr>
          <a:xfrm>
            <a:off x="573925" y="637625"/>
            <a:ext cx="4907400" cy="44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cd &lt;work-dir&gt;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init 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.git 디렉터리 생성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vi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.gitignore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# git 제외 대상 파일</a:t>
            </a:r>
            <a:r>
              <a:rPr lang="ko-KR" altLang="en-US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을 지정한다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"ttt" 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test.txt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test.txt 없음(:untracked)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add --all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working dir ⇒ stage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git add &lt;file명&gt;  또는   git add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test.txt 보임(tracked)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-m "first commit message"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    # commit logs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# staging 상태 확인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40CBE4-983B-485B-6AD3-1991002BF9D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7960A-2704-8119-B797-F9D3EE489B9F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 저장소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Local Repository) 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만들기</a:t>
            </a: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DC5B4F-D71D-DC1D-1C12-1A8D24664F5B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966770-9670-81A7-9D05-202F5DAF819F}"/>
              </a:ext>
            </a:extLst>
          </p:cNvPr>
          <p:cNvSpPr txBox="1"/>
          <p:nvPr/>
        </p:nvSpPr>
        <p:spPr>
          <a:xfrm>
            <a:off x="5153527" y="679120"/>
            <a:ext cx="358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bash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를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사용할경우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</a:rPr>
              <a:t>리눅수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 명령어를 사용해야 한다 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계정위치 이동에 영향이 있다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기본 위치는 사용자 계정이다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200" dirty="0" err="1">
                <a:solidFill>
                  <a:schemeClr val="accent1">
                    <a:lumMod val="75000"/>
                  </a:schemeClr>
                </a:solidFill>
              </a:rPr>
              <a:t>cmd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로도 동일한작업은 가능하다</a:t>
            </a:r>
            <a:endParaRPr lang="en-US" altLang="ko-KR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이때는 윈도우 명령어를 사용해야 한다  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7E992-181B-DAA1-49E8-02C2D1231FEC}"/>
              </a:ext>
            </a:extLst>
          </p:cNvPr>
          <p:cNvSpPr txBox="1"/>
          <p:nvPr/>
        </p:nvSpPr>
        <p:spPr>
          <a:xfrm>
            <a:off x="5249779" y="2394284"/>
            <a:ext cx="3023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gittest</a:t>
            </a:r>
            <a:endParaRPr lang="en-US" altLang="ko-KR" dirty="0"/>
          </a:p>
          <a:p>
            <a:r>
              <a:rPr lang="en-US" altLang="ko-KR" dirty="0"/>
              <a:t>cd </a:t>
            </a:r>
            <a:r>
              <a:rPr lang="en-US" altLang="ko-KR" dirty="0" err="1"/>
              <a:t>gittest</a:t>
            </a:r>
            <a:r>
              <a:rPr lang="en-US" altLang="ko-KR" dirty="0"/>
              <a:t>    #git</a:t>
            </a:r>
            <a:r>
              <a:rPr lang="ko-KR" altLang="en-US" dirty="0"/>
              <a:t>로 사용한다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9"/>
          <p:cNvGrpSpPr/>
          <p:nvPr/>
        </p:nvGrpSpPr>
        <p:grpSpPr>
          <a:xfrm>
            <a:off x="583674" y="790925"/>
            <a:ext cx="3988326" cy="2343982"/>
            <a:chOff x="152400" y="1546125"/>
            <a:chExt cx="4267202" cy="2507880"/>
          </a:xfrm>
        </p:grpSpPr>
        <p:pic>
          <p:nvPicPr>
            <p:cNvPr id="298" name="Google Shape;29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46125"/>
              <a:ext cx="4267202" cy="2507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29"/>
            <p:cNvSpPr/>
            <p:nvPr/>
          </p:nvSpPr>
          <p:spPr>
            <a:xfrm>
              <a:off x="3804625" y="2011950"/>
              <a:ext cx="567600" cy="4902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070" y="1941458"/>
            <a:ext cx="3247872" cy="291263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1" name="Google Shape;301;p29"/>
          <p:cNvSpPr txBox="1"/>
          <p:nvPr/>
        </p:nvSpPr>
        <p:spPr>
          <a:xfrm>
            <a:off x="4795871" y="420338"/>
            <a:ext cx="3733274" cy="44037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cd &lt;work-dir&gt;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remote repository 생성 선행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remote add origin &lt;git-remote-url&gt;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cat .git/config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-M master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# main → master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-u origin master 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  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-u 옵션으로 파이프라인 이후!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# staging 상태 확인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 -s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# git ls-files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--help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mv test.txt ttt.txt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ls-fiels -m  # -c, -i, -o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ls-fiels -d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(참고) GibHub RemoteURL 패턴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&lt;사용자이름&gt;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/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&lt;저장소명&gt;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.git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B64521C-01FF-4EE7-E2ED-79B8865BCC1F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5CCC926-B608-93C2-CF83-E618F0D588FE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-KR" altLang="en-US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리모트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저장소 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Remote Repository)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8D325F-01A0-2128-865E-2C58B05DC449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/>
        </p:nvSpPr>
        <p:spPr>
          <a:xfrm>
            <a:off x="579256" y="637625"/>
            <a:ext cx="7949889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Local | HTTP(s) | SSH | Git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remote -v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remote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add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&lt;별칭:origin&gt; </a:t>
            </a:r>
            <a:r>
              <a:rPr lang="ko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https://github…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remote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rename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&lt;before&gt; &lt;after&gt; 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// 별칭 변경</a:t>
            </a:r>
            <a:b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remote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rm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origin        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// origin 저장소 삭제</a:t>
            </a:r>
            <a:b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(push|pull) [-u] origin &lt;branch&gt;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// -u: set-upstream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remote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show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origin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5B0A20-232A-8361-967B-9BE075F2F29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98FF5-5BD2-E9BC-20BB-9767956695A9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remote</a:t>
            </a: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5E5FCF-23DA-5AFC-D302-A87E5EE67611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/>
        </p:nvSpPr>
        <p:spPr>
          <a:xfrm>
            <a:off x="573925" y="637625"/>
            <a:ext cx="4548000" cy="472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Remote repo와 클론하기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clone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&lt;github-remote-url&gt; [dir-name]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#git pull : 서버의 최신 소스를 다운받기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#git push : 서버에 local repo 올리기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pull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touch nnn.txt        # modified or new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add --all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git add -A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-m "message"  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-am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"msg"   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# modified → stage → repository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-u origin master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git push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(참고: 서버와 연결된 repo 끊기)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remote rm origin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2FBE9D-3D37-43BA-23DD-94815D1483A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CCBF8-19CB-C840-E8BA-FF205BCAFA30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clone / push / pull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2120DB-842E-91E7-F323-45D9B1A710B9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0DE632-53ED-27E3-7787-98875F4DEFAD}"/>
              </a:ext>
            </a:extLst>
          </p:cNvPr>
          <p:cNvSpPr/>
          <p:nvPr/>
        </p:nvSpPr>
        <p:spPr>
          <a:xfrm>
            <a:off x="0" y="0"/>
            <a:ext cx="3492426" cy="5143500"/>
          </a:xfrm>
          <a:prstGeom prst="rect">
            <a:avLst/>
          </a:prstGeom>
          <a:solidFill>
            <a:srgbClr val="ED1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C962C-17D5-3A2A-7CA8-626A1B3F2F1E}"/>
              </a:ext>
            </a:extLst>
          </p:cNvPr>
          <p:cNvSpPr txBox="1"/>
          <p:nvPr/>
        </p:nvSpPr>
        <p:spPr>
          <a:xfrm>
            <a:off x="883131" y="828825"/>
            <a:ext cx="172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목차</a:t>
            </a:r>
            <a:endParaRPr lang="en-US" altLang="ko-KR" sz="5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851CEE1-26CC-4A72-98BC-3D4C8E2E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9414" y="2352750"/>
            <a:ext cx="4651253" cy="27907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0B619A3-B623-E5A5-9304-4DBF60D91B00}"/>
              </a:ext>
            </a:extLst>
          </p:cNvPr>
          <p:cNvGrpSpPr/>
          <p:nvPr/>
        </p:nvGrpSpPr>
        <p:grpSpPr>
          <a:xfrm>
            <a:off x="3644900" y="910147"/>
            <a:ext cx="4654549" cy="372352"/>
            <a:chOff x="1317363" y="2400202"/>
            <a:chExt cx="5676601" cy="3723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E66B6E-1F63-4F8A-0CEC-2AA86CB5860C}"/>
                </a:ext>
              </a:extLst>
            </p:cNvPr>
            <p:cNvSpPr txBox="1"/>
            <p:nvPr/>
          </p:nvSpPr>
          <p:spPr>
            <a:xfrm>
              <a:off x="2345221" y="2434000"/>
              <a:ext cx="4648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Computer Architecture / Compiler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F633B1-5D5F-5853-9171-F12046636A9A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3DDC17C-9FCA-7974-5638-4784B7EE7228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04B1AB-627A-A929-66C6-A447E2298616}"/>
              </a:ext>
            </a:extLst>
          </p:cNvPr>
          <p:cNvGrpSpPr/>
          <p:nvPr/>
        </p:nvGrpSpPr>
        <p:grpSpPr>
          <a:xfrm>
            <a:off x="3644900" y="1402590"/>
            <a:ext cx="4254531" cy="372352"/>
            <a:chOff x="1317363" y="2400202"/>
            <a:chExt cx="5188747" cy="3723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689989-AE06-7655-6654-AE5E0D86C30C}"/>
                </a:ext>
              </a:extLst>
            </p:cNvPr>
            <p:cNvSpPr txBox="1"/>
            <p:nvPr/>
          </p:nvSpPr>
          <p:spPr>
            <a:xfrm>
              <a:off x="2345222" y="2434000"/>
              <a:ext cx="416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Git </a:t>
              </a:r>
              <a:r>
                <a:rPr lang="ko-KR" altLang="en-US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시작하기 </a:t>
              </a:r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Branch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81A556-5EFD-B84D-31DC-50AAC7368DCD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02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966376B-462A-1796-0F56-A3C8E664F64E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1C4D90-C871-7567-916B-1471DEA67844}"/>
              </a:ext>
            </a:extLst>
          </p:cNvPr>
          <p:cNvGrpSpPr/>
          <p:nvPr/>
        </p:nvGrpSpPr>
        <p:grpSpPr>
          <a:xfrm>
            <a:off x="3644900" y="1895033"/>
            <a:ext cx="3546961" cy="372352"/>
            <a:chOff x="1317363" y="2400202"/>
            <a:chExt cx="4325807" cy="3723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24386D-61A3-15D1-5A2C-15FA0B0F020C}"/>
                </a:ext>
              </a:extLst>
            </p:cNvPr>
            <p:cNvSpPr txBox="1"/>
            <p:nvPr/>
          </p:nvSpPr>
          <p:spPr>
            <a:xfrm>
              <a:off x="2345222" y="2434000"/>
              <a:ext cx="329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Branch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9AA3C3-462F-AA8F-8064-2671868B4D94}"/>
                </a:ext>
              </a:extLst>
            </p:cNvPr>
            <p:cNvSpPr txBox="1"/>
            <p:nvPr/>
          </p:nvSpPr>
          <p:spPr>
            <a:xfrm>
              <a:off x="1317363" y="240020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03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2CDDBEB-DED7-214A-389D-8959F4E8949B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6A68F1-F6D4-8718-88E8-F43B9C4C25BF}"/>
              </a:ext>
            </a:extLst>
          </p:cNvPr>
          <p:cNvGrpSpPr/>
          <p:nvPr/>
        </p:nvGrpSpPr>
        <p:grpSpPr>
          <a:xfrm>
            <a:off x="3644900" y="2355564"/>
            <a:ext cx="4654549" cy="372352"/>
            <a:chOff x="1317363" y="2400202"/>
            <a:chExt cx="5676601" cy="37235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2CD8C8-9FED-B834-CE30-AAFC1CCE6338}"/>
                </a:ext>
              </a:extLst>
            </p:cNvPr>
            <p:cNvSpPr txBox="1"/>
            <p:nvPr/>
          </p:nvSpPr>
          <p:spPr>
            <a:xfrm>
              <a:off x="2345221" y="2434000"/>
              <a:ext cx="4648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stash &amp; clean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F34685-66B7-3105-08CE-50CF9018C772}"/>
                </a:ext>
              </a:extLst>
            </p:cNvPr>
            <p:cNvSpPr txBox="1"/>
            <p:nvPr/>
          </p:nvSpPr>
          <p:spPr>
            <a:xfrm>
              <a:off x="1317363" y="2400202"/>
              <a:ext cx="49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04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140C042-E4C3-D19B-CF6D-AE617C3166D7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1D2AC1-EDD7-8ACF-D94D-165C5E9B1E19}"/>
              </a:ext>
            </a:extLst>
          </p:cNvPr>
          <p:cNvGrpSpPr/>
          <p:nvPr/>
        </p:nvGrpSpPr>
        <p:grpSpPr>
          <a:xfrm>
            <a:off x="3644900" y="2848007"/>
            <a:ext cx="4254531" cy="372352"/>
            <a:chOff x="1317363" y="2400202"/>
            <a:chExt cx="5188747" cy="37235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B6F64D-4EEC-5C9B-7740-4A1E92EF964D}"/>
                </a:ext>
              </a:extLst>
            </p:cNvPr>
            <p:cNvSpPr txBox="1"/>
            <p:nvPr/>
          </p:nvSpPr>
          <p:spPr>
            <a:xfrm>
              <a:off x="2345222" y="2434000"/>
              <a:ext cx="416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merge / rebase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B569A4-5F94-5837-F62A-36AC4AE49AFC}"/>
                </a:ext>
              </a:extLst>
            </p:cNvPr>
            <p:cNvSpPr txBox="1"/>
            <p:nvPr/>
          </p:nvSpPr>
          <p:spPr>
            <a:xfrm>
              <a:off x="1317363" y="2400202"/>
              <a:ext cx="49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05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55687C-B25C-E921-CF44-CB59B271A3E2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40E5FC4-0F27-0806-0C8A-9C92EDED1F34}"/>
              </a:ext>
            </a:extLst>
          </p:cNvPr>
          <p:cNvGrpSpPr/>
          <p:nvPr/>
        </p:nvGrpSpPr>
        <p:grpSpPr>
          <a:xfrm>
            <a:off x="3644900" y="3340450"/>
            <a:ext cx="3546961" cy="372352"/>
            <a:chOff x="1317363" y="2400202"/>
            <a:chExt cx="4325807" cy="37235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51ECC6E-F1C3-B62A-1B5D-5E48538D48CC}"/>
                </a:ext>
              </a:extLst>
            </p:cNvPr>
            <p:cNvSpPr txBox="1"/>
            <p:nvPr/>
          </p:nvSpPr>
          <p:spPr>
            <a:xfrm>
              <a:off x="2345222" y="2434000"/>
              <a:ext cx="329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reset / revert / tag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49BBF6B-4983-4B09-544A-48678A4E5CE6}"/>
                </a:ext>
              </a:extLst>
            </p:cNvPr>
            <p:cNvSpPr txBox="1"/>
            <p:nvPr/>
          </p:nvSpPr>
          <p:spPr>
            <a:xfrm>
              <a:off x="1317363" y="2400202"/>
              <a:ext cx="49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06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D2CF9A8-C30E-BA2B-D990-6CCBCCD35E8C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6218D36-E13E-1E26-F3DA-ECC48A78B69B}"/>
              </a:ext>
            </a:extLst>
          </p:cNvPr>
          <p:cNvGrpSpPr/>
          <p:nvPr/>
        </p:nvGrpSpPr>
        <p:grpSpPr>
          <a:xfrm>
            <a:off x="3644900" y="3837110"/>
            <a:ext cx="3546961" cy="372352"/>
            <a:chOff x="1317363" y="2400202"/>
            <a:chExt cx="4325807" cy="37235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D034B94-5900-311F-95BE-EA7875D87907}"/>
                </a:ext>
              </a:extLst>
            </p:cNvPr>
            <p:cNvSpPr txBox="1"/>
            <p:nvPr/>
          </p:nvSpPr>
          <p:spPr>
            <a:xfrm>
              <a:off x="2345222" y="2434000"/>
              <a:ext cx="329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9EAC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Git-Flow</a:t>
              </a:r>
              <a:endParaRPr lang="ko-KR" altLang="en-US" sz="1600" dirty="0">
                <a:solidFill>
                  <a:srgbClr val="009EA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D4257D-C36D-4DED-F709-652971F68AAC}"/>
                </a:ext>
              </a:extLst>
            </p:cNvPr>
            <p:cNvSpPr txBox="1"/>
            <p:nvPr/>
          </p:nvSpPr>
          <p:spPr>
            <a:xfrm>
              <a:off x="1317363" y="2400202"/>
              <a:ext cx="4989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07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7424FCC-F7EB-753E-F570-2DA354015F4C}"/>
                </a:ext>
              </a:extLst>
            </p:cNvPr>
            <p:cNvCxnSpPr>
              <a:cxnSpLocks/>
            </p:cNvCxnSpPr>
            <p:nvPr/>
          </p:nvCxnSpPr>
          <p:spPr>
            <a:xfrm>
              <a:off x="1852547" y="2573781"/>
              <a:ext cx="42630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/>
        </p:nvSpPr>
        <p:spPr>
          <a:xfrm>
            <a:off x="579256" y="898771"/>
            <a:ext cx="3129842" cy="19081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원본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수정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modified(WD)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     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add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staged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staged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restore --staged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modified(WD)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restore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</a:t>
            </a: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원본!</a:t>
            </a: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4432298" y="570460"/>
            <a:ext cx="4096847" cy="51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en-US" alt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“111”&gt;&gt; </a:t>
            </a:r>
            <a:r>
              <a:rPr lang="en-US" altLang="ko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ttt.txt</a:t>
            </a:r>
            <a:endParaRPr lang="en-US" altLang="ko-KR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en-US" alt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 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＂bb＂ &gt;&gt; ttt.txt   # modified(WD)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add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en-US" alt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–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             # modified(staged)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restore </a:t>
            </a:r>
            <a:r>
              <a:rPr lang="en-US" alt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–</a:t>
            </a:r>
            <a:r>
              <a:rPr 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staged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ttt.txt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              # modified(WD)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restore ttt.txt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unmodified(WD)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(sameAs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ttt.txt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"</a:t>
            </a:r>
            <a:r>
              <a:rPr lang="ko" u="sng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수정 전 상태(HEAD)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로 돌아옴"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git checkout &lt;CommitID&gt;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DABFD3-D498-697D-3EAE-C55177A19F7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F6F03-914B-9E69-82EC-497C290666A0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restore (make </a:t>
            </a:r>
            <a:r>
              <a:rPr lang="en-US" altLang="ko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unstage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24AB882-D0A9-DEF3-C597-65FBE4594E09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AF8113-216C-AC51-F00B-6931F56F98E3}"/>
              </a:ext>
            </a:extLst>
          </p:cNvPr>
          <p:cNvSpPr txBox="1"/>
          <p:nvPr/>
        </p:nvSpPr>
        <p:spPr>
          <a:xfrm>
            <a:off x="649705" y="3336758"/>
            <a:ext cx="31723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1)</a:t>
            </a:r>
            <a:r>
              <a:rPr lang="ko-KR" altLang="en-US" dirty="0" err="1"/>
              <a:t>커밋된</a:t>
            </a:r>
            <a:r>
              <a:rPr lang="ko-KR" altLang="en-US" dirty="0"/>
              <a:t> 상태에서 수정 </a:t>
            </a:r>
            <a:r>
              <a:rPr lang="en-US" altLang="ko-KR" dirty="0"/>
              <a:t>-&gt; git restore </a:t>
            </a:r>
            <a:r>
              <a:rPr lang="en-US" altLang="ko-KR" dirty="0" err="1"/>
              <a:t>ttt.txt</a:t>
            </a:r>
            <a:r>
              <a:rPr lang="en-US" altLang="ko-KR" dirty="0"/>
              <a:t> </a:t>
            </a:r>
            <a:r>
              <a:rPr lang="ko-KR" altLang="en-US" dirty="0"/>
              <a:t>바로 복원</a:t>
            </a:r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 err="1"/>
              <a:t>커밋된</a:t>
            </a:r>
            <a:r>
              <a:rPr lang="ko-KR" altLang="en-US" dirty="0"/>
              <a:t> 상태에서 수정 </a:t>
            </a:r>
            <a:r>
              <a:rPr lang="en-US" altLang="ko-KR" dirty="0"/>
              <a:t>-&gt; git add </a:t>
            </a:r>
            <a:r>
              <a:rPr lang="ko-KR" altLang="en-US" dirty="0"/>
              <a:t>파일  </a:t>
            </a:r>
            <a:r>
              <a:rPr lang="en-US" altLang="ko-KR" dirty="0"/>
              <a:t>-&gt; git restore –staged</a:t>
            </a:r>
            <a:r>
              <a:rPr lang="ko-KR" altLang="en-US" dirty="0"/>
              <a:t> </a:t>
            </a:r>
            <a:r>
              <a:rPr lang="en-US" altLang="ko-KR" dirty="0" err="1"/>
              <a:t>ttt.txt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-&gt; git restore </a:t>
            </a:r>
            <a:r>
              <a:rPr lang="en-US" altLang="ko-KR" dirty="0" err="1"/>
              <a:t>ttt.txt</a:t>
            </a:r>
            <a:r>
              <a:rPr lang="en-US" altLang="ko-KR" dirty="0"/>
              <a:t> </a:t>
            </a:r>
            <a:r>
              <a:rPr lang="ko-KR" altLang="en-US" dirty="0"/>
              <a:t>로 해야 한다 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/>
        </p:nvSpPr>
        <p:spPr>
          <a:xfrm>
            <a:off x="4998655" y="385782"/>
            <a:ext cx="3530490" cy="43719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"ttt" &gt; ttt.txt # new file(untracked)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add -A           # tracked &amp; staged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-m 'ttt'  # commited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show             # last commit log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             # commit log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--raw       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with filename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--graph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reflog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--raw     # with HEAD pointer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 </a:t>
            </a:r>
            <a:r>
              <a:rPr lang="ko" sz="11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--cache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ttt.txt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untracked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주의!) --cache  </a:t>
            </a:r>
            <a:r>
              <a:rPr lang="ko-KR" altLang="en-US" sz="1100" b="1" dirty="0" err="1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를</a:t>
            </a:r>
            <a:r>
              <a:rPr lang="ko-KR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붙이지 않으면 완전 삭제됨!!</a:t>
            </a:r>
            <a:b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aaa.txt     # deleted(</a:t>
            </a:r>
            <a:r>
              <a:rPr lang="ko" sz="11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완전삭제!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복구 방법)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restore --stage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deleted(WD) ⇒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restore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579256" y="895317"/>
            <a:ext cx="3706500" cy="240062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rm --cached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untracked(WD) 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&amp; deleted(Stage)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restore --staged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unmodified(Stage)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</a:t>
            </a: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원위치(취소됨)!</a:t>
            </a: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77A951E3-3DB7-47F6-7D83-53CFF22D7F14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2. Git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시작하기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F709339-36F9-20AC-A4DC-3EAE5CF395B2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 (make untracked)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F466EA9-2431-21C4-6D99-77ECBC09CFB0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07C124-2869-054A-FC6B-8D8C7F4929C2}"/>
              </a:ext>
            </a:extLst>
          </p:cNvPr>
          <p:cNvSpPr txBox="1"/>
          <p:nvPr/>
        </p:nvSpPr>
        <p:spPr>
          <a:xfrm>
            <a:off x="410815" y="3512141"/>
            <a:ext cx="3780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cached </a:t>
            </a:r>
            <a:r>
              <a:rPr lang="ko-KR" altLang="en-US" dirty="0">
                <a:solidFill>
                  <a:srgbClr val="00B0F0"/>
                </a:solidFill>
              </a:rPr>
              <a:t>옵션이 있을 경우에는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git restore –staged </a:t>
            </a:r>
            <a:r>
              <a:rPr lang="ko-KR" altLang="en-US" dirty="0">
                <a:solidFill>
                  <a:srgbClr val="00B0F0"/>
                </a:solidFill>
              </a:rPr>
              <a:t>파일명만 한다 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옵션이 </a:t>
            </a:r>
            <a:r>
              <a:rPr lang="ko-KR" altLang="en-US" dirty="0" err="1">
                <a:solidFill>
                  <a:srgbClr val="00B0F0"/>
                </a:solidFill>
              </a:rPr>
              <a:t>없을경우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두번</a:t>
            </a:r>
            <a:r>
              <a:rPr lang="ko-KR" altLang="en-US" dirty="0">
                <a:solidFill>
                  <a:srgbClr val="00B0F0"/>
                </a:solidFill>
              </a:rPr>
              <a:t> 수행한다 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git restore –staged </a:t>
            </a:r>
            <a:r>
              <a:rPr lang="ko-KR" altLang="en-US" dirty="0">
                <a:solidFill>
                  <a:srgbClr val="00B0F0"/>
                </a:solidFill>
              </a:rPr>
              <a:t>파일명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en-US" altLang="ko-KR" dirty="0">
                <a:solidFill>
                  <a:srgbClr val="00B0F0"/>
                </a:solidFill>
              </a:rPr>
              <a:t> git restore </a:t>
            </a:r>
            <a:r>
              <a:rPr lang="ko-KR" altLang="en-US" dirty="0">
                <a:solidFill>
                  <a:srgbClr val="00B0F0"/>
                </a:solidFill>
              </a:rPr>
              <a:t>파일명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565" y="191157"/>
            <a:ext cx="5564870" cy="464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3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582359" y="1003075"/>
            <a:ext cx="3273887" cy="2123628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Try This -restore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실수로 특정 파일을 수정했다.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restore를 사용하여,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다음 각 상황별로 원위치해보자.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88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alt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1.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아직 add를 하지 않았다.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88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alt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2.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add 까지 했다(staged)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4572000" y="1003075"/>
            <a:ext cx="31884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"777" &gt;&gt; ttt.txt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⇒ 수정 취소하기</a:t>
            </a:r>
            <a:endParaRPr lang="en-US" altLang="ko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1460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</a:pP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"888" &gt;&gt; ttt.txt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add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ttt.txt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⇒ 수정 취소하기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/>
        </p:nvSpPr>
        <p:spPr>
          <a:xfrm>
            <a:off x="525603" y="1003075"/>
            <a:ext cx="3321183" cy="1692741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Try This -rm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특정 파일을 untracked하려다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실수로 --cache 옵션을 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붙이지 않아 삭제되었다.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이를 복구해보자.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358" name="Google Shape;358;p36"/>
          <p:cNvSpPr txBox="1"/>
          <p:nvPr/>
        </p:nvSpPr>
        <p:spPr>
          <a:xfrm>
            <a:off x="4166794" y="1000310"/>
            <a:ext cx="4657200" cy="269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 </a:t>
            </a:r>
            <a:r>
              <a:rPr lang="ko" sz="13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--cache</a:t>
            </a: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ttt.txt 해야 할 것을 실수로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 ttt.txt 하였다.  이를 복구해보자.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rm ttt.txt</a:t>
            </a:r>
            <a:endParaRPr lang="en-US" altLang="ko"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en-US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restore –staged </a:t>
            </a:r>
            <a:r>
              <a:rPr lang="en-US" sz="1300" b="1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ttt.txt</a:t>
            </a: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indent="-311150">
              <a:lnSpc>
                <a:spcPct val="150000"/>
              </a:lnSpc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en-US" altLang="ko-KR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restore </a:t>
            </a:r>
            <a:r>
              <a:rPr lang="en-US" altLang="ko-KR" sz="1300" b="1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ttt.txt</a:t>
            </a:r>
            <a:endParaRPr lang="en-US" altLang="ko-KR"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F170F7-6EAB-D6CD-A495-9243D041E143}"/>
              </a:ext>
            </a:extLst>
          </p:cNvPr>
          <p:cNvSpPr/>
          <p:nvPr/>
        </p:nvSpPr>
        <p:spPr>
          <a:xfrm>
            <a:off x="4255168" y="2650958"/>
            <a:ext cx="2907632" cy="7740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838200" y="160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3. </a:t>
            </a:r>
            <a:r>
              <a:rPr 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Branch</a:t>
            </a:r>
            <a:endParaRPr sz="2400" b="1" dirty="0">
              <a:solidFill>
                <a:schemeClr val="lt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/>
        </p:nvSpPr>
        <p:spPr>
          <a:xfrm>
            <a:off x="579256" y="637625"/>
            <a:ext cx="4739700" cy="3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기본 branch는 master</a:t>
            </a:r>
            <a:r>
              <a:rPr lang="ko" sz="13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(or main)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(git config --list ⇒ init.defaultbranch)</a:t>
            </a: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가상 폴더 생성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 특정 commit pointer로 사본(가상폴더) 생성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 master branch는 HEAD pointer 유지</a:t>
            </a: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독립적인 작업 공간(merge하지 않는 한 별개의 소스)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 checkout(switch)하면 WD도 해당 브랜치로 변경!</a:t>
            </a:r>
            <a:endParaRPr sz="13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빠른 동작(41B Blob - Binary Large OBject)</a:t>
            </a:r>
            <a:b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3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496" y="3770525"/>
            <a:ext cx="4845649" cy="11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21016-A354-2587-F94D-B3159D4B9576}"/>
              </a:ext>
            </a:extLst>
          </p:cNvPr>
          <p:cNvSpPr txBox="1"/>
          <p:nvPr/>
        </p:nvSpPr>
        <p:spPr>
          <a:xfrm>
            <a:off x="1957289" y="2417468"/>
            <a:ext cx="4791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rm (make untracked)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F6FF4123-28AB-A9E5-1EF5-127977A544BD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E4CE7D1-2012-1CA3-F535-EAFA5821F535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E61DC3-3039-2B96-AD34-9BE4601E4136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/>
        </p:nvSpPr>
        <p:spPr>
          <a:xfrm>
            <a:off x="615394" y="637625"/>
            <a:ext cx="7898400" cy="461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</a:t>
            </a:r>
            <a:r>
              <a:rPr lang="ko" sz="18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 </a:t>
            </a:r>
            <a:r>
              <a:rPr lang="ko" sz="18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&lt;Branch&gt; [CommitId]</a:t>
            </a:r>
            <a:endParaRPr sz="18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83" name="Google Shape;383;p39"/>
          <p:cNvGrpSpPr/>
          <p:nvPr/>
        </p:nvGrpSpPr>
        <p:grpSpPr>
          <a:xfrm>
            <a:off x="857862" y="2018193"/>
            <a:ext cx="3632118" cy="1329400"/>
            <a:chOff x="116850" y="1439225"/>
            <a:chExt cx="4058686" cy="1511025"/>
          </a:xfrm>
        </p:grpSpPr>
        <p:pic>
          <p:nvPicPr>
            <p:cNvPr id="384" name="Google Shape;38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850" y="1439225"/>
              <a:ext cx="4058686" cy="15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39"/>
            <p:cNvSpPr/>
            <p:nvPr/>
          </p:nvSpPr>
          <p:spPr>
            <a:xfrm>
              <a:off x="2760425" y="2019572"/>
              <a:ext cx="1174800" cy="507300"/>
            </a:xfrm>
            <a:prstGeom prst="ellipse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86" name="Google Shape;386;p39"/>
          <p:cNvGrpSpPr/>
          <p:nvPr/>
        </p:nvGrpSpPr>
        <p:grpSpPr>
          <a:xfrm>
            <a:off x="1188002" y="3257549"/>
            <a:ext cx="3383998" cy="668602"/>
            <a:chOff x="790575" y="4143375"/>
            <a:chExt cx="3781426" cy="759948"/>
          </a:xfrm>
        </p:grpSpPr>
        <p:pic>
          <p:nvPicPr>
            <p:cNvPr id="387" name="Google Shape;38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0575" y="4143375"/>
              <a:ext cx="3781426" cy="759948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8" name="Google Shape;388;p39"/>
            <p:cNvSpPr/>
            <p:nvPr/>
          </p:nvSpPr>
          <p:spPr>
            <a:xfrm>
              <a:off x="2227025" y="4229376"/>
              <a:ext cx="1422900" cy="587700"/>
            </a:xfrm>
            <a:prstGeom prst="ellipse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89" name="Google Shape;389;p39"/>
          <p:cNvSpPr txBox="1"/>
          <p:nvPr/>
        </p:nvSpPr>
        <p:spPr>
          <a:xfrm>
            <a:off x="4754228" y="528368"/>
            <a:ext cx="3774378" cy="45012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&lt;branch&gt;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branch 만들기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        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branch 전체 보기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checkout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&lt;branch&gt;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# 전환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switch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&lt;branch&gt;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전환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     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이전 브랜치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&lt;branch&gt;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생성 + </a:t>
            </a:r>
            <a:r>
              <a:rPr lang="ko" sz="1100" b="1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이동</a:t>
            </a:r>
            <a:b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switch -c &lt;branch&gt;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생성 + 이동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소스 수정 &amp; add &amp; commit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branch 실제로 생성!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origin &lt;branch&gt;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</a:t>
            </a:r>
            <a:r>
              <a:rPr lang="ko" sz="11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-u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origin &lt;branch&gt;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</a:t>
            </a:r>
            <a:r>
              <a:rPr lang="ko" sz="11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--set-upstream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origin &lt;branch&gt;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-v      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또는 </a:t>
            </a:r>
            <a:r>
              <a:rPr lang="ko" sz="1100" b="1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-vv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-r      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remote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-a       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local + remote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&lt;branch&gt;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&lt;branch&gt; --graph [--all]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rev-parse &lt;branch&gt;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6ABB33-71D4-20B4-EA77-5F8D8CFFDEEB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45EE8-AAFE-460E-BE09-3EAD6598F122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 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B33485-CAE8-9DA0-283C-A2B5D4E88A8B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0"/>
          <p:cNvGrpSpPr/>
          <p:nvPr/>
        </p:nvGrpSpPr>
        <p:grpSpPr>
          <a:xfrm>
            <a:off x="1029225" y="1373177"/>
            <a:ext cx="2814725" cy="2320774"/>
            <a:chOff x="6002925" y="3737125"/>
            <a:chExt cx="2814725" cy="2320774"/>
          </a:xfrm>
        </p:grpSpPr>
        <p:pic>
          <p:nvPicPr>
            <p:cNvPr id="398" name="Google Shape;39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2925" y="3737125"/>
              <a:ext cx="2662325" cy="23207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40"/>
            <p:cNvSpPr/>
            <p:nvPr/>
          </p:nvSpPr>
          <p:spPr>
            <a:xfrm>
              <a:off x="7758650" y="3800925"/>
              <a:ext cx="906600" cy="300000"/>
            </a:xfrm>
            <a:prstGeom prst="ellipse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7911050" y="4817319"/>
              <a:ext cx="906600" cy="300000"/>
            </a:xfrm>
            <a:prstGeom prst="ellipse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01" name="Google Shape;401;p40"/>
          <p:cNvSpPr txBox="1"/>
          <p:nvPr/>
        </p:nvSpPr>
        <p:spPr>
          <a:xfrm>
            <a:off x="4002749" y="376194"/>
            <a:ext cx="4526396" cy="43147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remote -v    </a:t>
            </a:r>
            <a:r>
              <a:rPr 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원격 저장소 링크 + tracking</a:t>
            </a:r>
            <a:b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remote show origin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</a:t>
            </a:r>
            <a:r>
              <a:rPr lang="ko" altLang="en-US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링크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+ </a:t>
            </a:r>
            <a:r>
              <a:rPr lang="ko" altLang="en-US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정보</a:t>
            </a:r>
            <a:endParaRPr sz="1100" dirty="0">
              <a:solidFill>
                <a:srgbClr val="B7B7B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push -u origin &lt;branch&gt;</a:t>
            </a:r>
            <a:b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push origin &lt;org-name&gt;:&lt;new-name&gt;</a:t>
            </a:r>
            <a:endParaRPr sz="1100"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config pull.rebase false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merge def.</a:t>
            </a:r>
            <a:endParaRPr sz="1100" dirty="0">
              <a:solidFill>
                <a:srgbClr val="B7B7B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다른폴더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&gt; git clone &lt;remote-url&gt;</a:t>
            </a:r>
            <a: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master only</a:t>
            </a:r>
            <a:br>
              <a:rPr lang="ko" sz="1100" dirty="0">
                <a:solidFill>
                  <a:srgbClr val="B7B7B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b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다른동료폴더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&gt; git pull origin &lt;branch&gt;</a:t>
            </a:r>
            <a:b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b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checkout </a:t>
            </a:r>
            <a:r>
              <a:rPr lang="ko" sz="1100" b="1" dirty="0">
                <a:solidFill>
                  <a:srgbClr val="B8574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-b</a:t>
            </a:r>
            <a: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&lt;branch&gt; origin/&lt;branch&gt;</a:t>
            </a:r>
            <a:b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 checkout </a:t>
            </a:r>
            <a:r>
              <a:rPr lang="ko" sz="1100" b="1" dirty="0">
                <a:solidFill>
                  <a:srgbClr val="B8574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--track</a:t>
            </a:r>
            <a: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origin/&lt;branch&gt;</a:t>
            </a:r>
            <a:endParaRPr sz="1100"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cf. </a:t>
            </a:r>
            <a:r>
              <a:rPr lang="ko" sz="1100" b="1" dirty="0">
                <a:solidFill>
                  <a:srgbClr val="B8574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-b &lt;branch&gt; &lt;remote-url&gt;</a:t>
            </a:r>
            <a:endParaRPr sz="1100" b="1" dirty="0">
              <a:solidFill>
                <a:srgbClr val="B8574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ex) A </a:t>
            </a:r>
            <a:r>
              <a:rPr lang="ko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브랜치 내용을 로컬의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B </a:t>
            </a:r>
            <a:r>
              <a:rPr lang="ko" altLang="en-US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브랜치로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merge</a:t>
            </a:r>
            <a:b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 B&gt; git merge A         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local A → B</a:t>
            </a:r>
            <a:endParaRPr sz="1100" dirty="0">
              <a:solidFill>
                <a:srgbClr val="B7B7B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B&gt; git fetch           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fetch before merge!!</a:t>
            </a:r>
            <a:b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alt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B&gt; git merge origin/A    </a:t>
            </a:r>
            <a:r>
              <a:rPr lang="en-US" altLang="ko" sz="1100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 remote A → B</a:t>
            </a:r>
            <a:endParaRPr sz="1100" dirty="0">
              <a:solidFill>
                <a:srgbClr val="B7B7B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74CB530F-2191-DE5F-CCBB-D5CFA123F101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A1FC47D-D09A-59CE-F887-313113E0D6C1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 with remote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21CC46A-EE35-B1B7-3D8D-EBF642C2922A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/>
        </p:nvSpPr>
        <p:spPr>
          <a:xfrm>
            <a:off x="579255" y="882750"/>
            <a:ext cx="7949889" cy="3062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HEAD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: 변화 내용에 대한 snapshot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HEAD         </a:t>
            </a:r>
            <a:r>
              <a:rPr lang="ko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vs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HEAD (behind)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(local before push)      (remote before pull)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commit -m [또는 -am] "message"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commit --allow-empty-message -m ""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log [--pretty=[short|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oneline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] | -p | --stat |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--graph --all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] 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(show|diff) &lt;CommitID 또는 head&gt; 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FA58AB9-3259-6E41-5588-B73597E82C58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C768D19-109F-7B7C-9BAD-9F9ABE8452BB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commit &amp; log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3A2689-1947-029D-DFDE-FECED5F92338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838200" y="1600200"/>
            <a:ext cx="611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1. </a:t>
            </a:r>
            <a:r>
              <a:rPr 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Computer Architecture / Compiler</a:t>
            </a:r>
            <a:endParaRPr sz="2400" b="1" dirty="0">
              <a:solidFill>
                <a:schemeClr val="lt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/>
        </p:nvSpPr>
        <p:spPr>
          <a:xfrm>
            <a:off x="579256" y="1544421"/>
            <a:ext cx="2558082" cy="12618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branch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-d &lt;branch&gt;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branch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-D &lt;branch&gt;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push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origin --delete &lt;br&gt;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fetch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-p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3254003" y="568717"/>
            <a:ext cx="5275142" cy="44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xx 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xx 브랜치 생성 + 이동</a:t>
            </a: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xx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생성</a:t>
            </a:r>
            <a:endParaRPr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xx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xx에서 xx를 지울 수 없음!</a:t>
            </a:r>
            <a:endParaRPr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  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git checkout master</a:t>
            </a:r>
            <a:endParaRPr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xx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삭제 됨</a:t>
            </a:r>
            <a:endParaRPr dirty="0">
              <a:solidFill>
                <a:srgbClr val="B7B7B7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AutoNum type="arabicPeriod"/>
            </a:pP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xx   </a:t>
            </a: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merge 또는 commit 할게 남았다면 -D로 강제 삭제!!</a:t>
            </a:r>
            <a:endParaRPr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ex) push를 이용하여 remote branch 삭제하기</a:t>
            </a: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$&gt; git push origin --delete &lt;branch&gt;</a:t>
            </a: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$&gt; git push origin -d &lt;branch&gt;</a:t>
            </a:r>
            <a:b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$&gt; git fetch -p   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다른 폴더에서는 </a:t>
            </a:r>
            <a:r>
              <a:rPr lang="ko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fetch -p</a:t>
            </a:r>
            <a:r>
              <a:rPr lang="ko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해야 적용!</a:t>
            </a:r>
            <a:endParaRPr b="1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72CF5B9-8DB5-6DF0-09DB-5084BFB59E55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3B354-BB35-5CBC-3843-5960D468BB22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 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삭제</a:t>
            </a: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git merge –</a:t>
            </a:r>
            <a:r>
              <a:rPr lang="en-US" altLang="ko-KR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continue43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93626E-B76A-14D0-734C-A37245587922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/>
        </p:nvSpPr>
        <p:spPr>
          <a:xfrm>
            <a:off x="581494" y="591615"/>
            <a:ext cx="4505400" cy="455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BGF 설치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 </a:t>
            </a:r>
            <a:r>
              <a:rPr lang="ko" sz="1050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https://rtyley.github.io/bfg-repo-cleaner/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삭제 작업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파일 삭제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add &amp; commint &amp; push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clone --mirror &lt;url&gt;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bgf --delete-files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push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clone --mirror </a:t>
            </a:r>
            <a:r>
              <a:rPr lang="ko" sz="1050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git@github.com</a:t>
            </a: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:indiflex/hello.git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cd hello.git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java -jar ../bfg.jar </a:t>
            </a:r>
            <a:r>
              <a:rPr lang="ko" sz="105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--delete-files</a:t>
            </a: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bigquery.json </a:t>
            </a:r>
            <a:r>
              <a:rPr lang="ko" sz="105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reflog expire --expire=now --all &amp;&amp; git gc --prune=now --aggressive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push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소스 저장소로 이동후!!</a:t>
            </a:r>
            <a:b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5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pull --allow-unrelated-histories</a:t>
            </a:r>
            <a:endParaRPr sz="105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BCF75ED-4053-8ABC-7FEA-D39A15950DE3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3. Branch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9737F-D627-00A7-6D86-684D3292AF8A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cf. bug repo history 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완전 삭제</a:t>
            </a: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297589-8E2C-620F-2B72-07CA111ECE9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508A244-08CE-664A-A339-6E3F8ECAF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217" y="769059"/>
            <a:ext cx="3617730" cy="24125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ADADA0-040C-B67C-30AE-530D8F297F38}"/>
              </a:ext>
            </a:extLst>
          </p:cNvPr>
          <p:cNvSpPr/>
          <p:nvPr/>
        </p:nvSpPr>
        <p:spPr>
          <a:xfrm>
            <a:off x="7279105" y="2101516"/>
            <a:ext cx="1130969" cy="7098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DD4E2-AD2A-4304-B111-42F1F6E7AC70}"/>
              </a:ext>
            </a:extLst>
          </p:cNvPr>
          <p:cNvSpPr txBox="1"/>
          <p:nvPr/>
        </p:nvSpPr>
        <p:spPr>
          <a:xfrm>
            <a:off x="7178510" y="1892566"/>
            <a:ext cx="1560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여기를 누른다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275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5"/>
          <p:cNvSpPr txBox="1"/>
          <p:nvPr/>
        </p:nvSpPr>
        <p:spPr>
          <a:xfrm>
            <a:off x="446775" y="1003075"/>
            <a:ext cx="2687410" cy="190818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Try This -branch#1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다음 두 개의 브랜치를 만들고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각각 ttt.txt를 수정한 다음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remote에 push 하시오.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br11: master의 HEAD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br22: master의 HEAD~1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41" name="Google Shape;441;p45"/>
          <p:cNvSpPr txBox="1"/>
          <p:nvPr/>
        </p:nvSpPr>
        <p:spPr>
          <a:xfrm>
            <a:off x="3134185" y="1003075"/>
            <a:ext cx="46572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 생성 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br11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echo "br11" &gt;&gt; ttt.txt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…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br22 생성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--oneline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br22 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HEAD~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1</a:t>
            </a: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br22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br22&gt;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…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306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/>
        </p:nvSpPr>
        <p:spPr>
          <a:xfrm>
            <a:off x="446700" y="1023800"/>
            <a:ext cx="8162400" cy="20625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Try This -branch#2</a:t>
            </a:r>
            <a:br>
              <a:rPr lang="ko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br>
              <a:rPr lang="ko" sz="2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이전 페이지에서 만든</a:t>
            </a:r>
            <a:b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br11, br22 브랜치를</a:t>
            </a:r>
            <a:b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다른 폴더에서 clone 하시오.</a:t>
            </a:r>
            <a:endParaRPr sz="2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9976C-F318-9BAE-8725-FCB1E7BFEBF8}"/>
              </a:ext>
            </a:extLst>
          </p:cNvPr>
          <p:cNvSpPr txBox="1"/>
          <p:nvPr/>
        </p:nvSpPr>
        <p:spPr>
          <a:xfrm>
            <a:off x="641023" y="3293669"/>
            <a:ext cx="5354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clone</a:t>
            </a:r>
            <a:r>
              <a:rPr lang="ko-KR" altLang="en-US" dirty="0"/>
              <a:t> 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backhyunsug</a:t>
            </a:r>
            <a:r>
              <a:rPr lang="ko-KR" altLang="en-US" dirty="0"/>
              <a:t>/</a:t>
            </a:r>
            <a:r>
              <a:rPr lang="ko-KR" altLang="en-US" dirty="0" err="1"/>
              <a:t>gittest.git</a:t>
            </a:r>
            <a:r>
              <a:rPr lang="ko-KR" altLang="en-US" dirty="0"/>
              <a:t> </a:t>
            </a:r>
            <a:r>
              <a:rPr lang="ko-KR" altLang="en-US" dirty="0" err="1"/>
              <a:t>br11</a:t>
            </a:r>
            <a:endParaRPr lang="ko-KR" altLang="en-US" dirty="0"/>
          </a:p>
          <a:p>
            <a:r>
              <a:rPr lang="ko-KR" altLang="en-US" dirty="0" err="1"/>
              <a:t>git</a:t>
            </a:r>
            <a:r>
              <a:rPr lang="ko-KR" altLang="en-US" dirty="0"/>
              <a:t> </a:t>
            </a:r>
            <a:r>
              <a:rPr lang="ko-KR" altLang="en-US" dirty="0" err="1"/>
              <a:t>clone</a:t>
            </a:r>
            <a:r>
              <a:rPr lang="ko-KR" altLang="en-US" dirty="0"/>
              <a:t>  </a:t>
            </a:r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</a:t>
            </a:r>
            <a:r>
              <a:rPr lang="ko-KR" altLang="en-US" dirty="0" err="1"/>
              <a:t>backhyunsug</a:t>
            </a:r>
            <a:r>
              <a:rPr lang="ko-KR" altLang="en-US" dirty="0"/>
              <a:t>/</a:t>
            </a:r>
            <a:r>
              <a:rPr lang="ko-KR" altLang="en-US" dirty="0" err="1"/>
              <a:t>gittest.git</a:t>
            </a:r>
            <a:r>
              <a:rPr lang="ko-KR" altLang="en-US" dirty="0"/>
              <a:t> </a:t>
            </a:r>
            <a:r>
              <a:rPr lang="ko-KR" altLang="en-US" dirty="0" err="1"/>
              <a:t>br22</a:t>
            </a:r>
            <a:endParaRPr lang="ko-KR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/>
          <p:nvPr/>
        </p:nvSpPr>
        <p:spPr>
          <a:xfrm>
            <a:off x="446775" y="1003075"/>
            <a:ext cx="2677951" cy="126185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Try This -branch#3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br33 브랜치를 만들고,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br11과 br22를 merge하시오.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3124726" y="1003075"/>
            <a:ext cx="46572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br11&gt; git pull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br11&gt; git checkout 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–b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br33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br33&gt; git merge br11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br33&gt; git merge origin/br22</a:t>
            </a:r>
            <a:r>
              <a:rPr lang="en-US" alt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##</a:t>
            </a:r>
            <a:r>
              <a:rPr lang="ko-KR" altLang="en-US" b="1" dirty="0" err="1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원격지랑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en-US" altLang="ko-KR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함</a:t>
            </a:r>
            <a:endParaRPr lang="en-US" altLang="ko-KR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endParaRPr lang="en-US" altLang="ko-KR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en-US" altLang="ko-KR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</a:t>
            </a:r>
            <a:r>
              <a:rPr lang="ko-KR" altLang="en-US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/>
        </p:nvSpPr>
        <p:spPr>
          <a:xfrm>
            <a:off x="838200" y="160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stash &amp; clean</a:t>
            </a:r>
            <a:endParaRPr sz="24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/>
        </p:nvSpPr>
        <p:spPr>
          <a:xfrm>
            <a:off x="579257" y="1117519"/>
            <a:ext cx="3494554" cy="169274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수정중인데 갑자기 긴급 수정사항이?! 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(아직 commit하면 안되는데…)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작업중….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stash save 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(임시저장,작업내역제거)</a:t>
            </a:r>
            <a:b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긴급 작업 &amp; commit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stash pop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(임시저장내역 다시적용)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4199032" y="471266"/>
            <a:ext cx="4330113" cy="45114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Cannot switch branch before working-tree clean! 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(commit전에는 branch switch 안됨)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commit하기 전에 갑자기 긴급 수정사항이 있다면?!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현재 작업중인걸 임시 저장하고 패치하자!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git stash [save "label"]   </a:t>
            </a:r>
            <a:r>
              <a:rPr lang="ko" sz="1100" b="1" dirty="0">
                <a:solidFill>
                  <a:srgbClr val="B7B7B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// STACK 구조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Saved working directory and index state WIP on &lt;branch&gt;: &lt;CommitID&gt; &lt;Last Commit Message&gt;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</a:t>
            </a: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작업중이던 내용은 stash로 임시저장되고 사라짐!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이제 switch 가능!</a:t>
            </a:r>
            <a:endParaRPr sz="1100"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여러개의 stash가 stack에 저장(save &amp; pop)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WIP(Work In Progress)는 stash@{num}형태 </a:t>
            </a:r>
            <a:endParaRPr sz="1100"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* cat .git/refs/stash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git stash list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7D391D2-FDFD-AB59-AE05-DA65E9A97790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stash &amp; clean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F1BF0F1-D061-31A5-186B-561DC0F1077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stash (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임시 저장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FB7E260-C565-9C35-0A4A-5D7482D1936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/>
          <p:nvPr/>
        </p:nvSpPr>
        <p:spPr>
          <a:xfrm>
            <a:off x="579256" y="1041844"/>
            <a:ext cx="2800871" cy="160040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stash 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list</a:t>
            </a:r>
            <a:b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show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    -p &lt;stash WIP&gt;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pop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drop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81" name="Google Shape;481;p50"/>
          <p:cNvSpPr txBox="1"/>
          <p:nvPr/>
        </p:nvSpPr>
        <p:spPr>
          <a:xfrm>
            <a:off x="3667045" y="1041844"/>
            <a:ext cx="4862100" cy="38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[save "label"] 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stash 저장</a:t>
            </a:r>
            <a:b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[--include-untracked] </a:t>
            </a:r>
            <a:endParaRPr sz="1300"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list         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stash 목록</a:t>
            </a:r>
            <a:b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show         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stash log</a:t>
            </a:r>
            <a:b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show -p &lt;WIP&gt;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상세 log</a:t>
            </a:r>
            <a:endParaRPr sz="13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이제 패치(switch &amp; edit &amp; commit … 모두) 가능</a:t>
            </a:r>
            <a:endParaRPr sz="1300"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pop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3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LIFO (auto-merge!)</a:t>
            </a:r>
            <a:endParaRPr sz="13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3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drop   </a:t>
            </a:r>
            <a:r>
              <a:rPr lang="ko" sz="13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2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conflict시 삭제안된 내역까지</a:t>
            </a:r>
            <a:r>
              <a:rPr lang="ko" sz="12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삭제(Last In First Drop)</a:t>
            </a:r>
            <a:r>
              <a:rPr lang="ko" sz="12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   </a:t>
            </a:r>
            <a:endParaRPr sz="12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0A2768-BA43-3FBB-69DB-F6973183654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stash &amp; clean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A0FC2-6A8E-E7F6-0D29-04D6027D9930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stash (Cont'd)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4FADF7-A6AA-2643-7C90-4CA1AD5C8303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/>
        </p:nvSpPr>
        <p:spPr>
          <a:xfrm>
            <a:off x="579256" y="1120671"/>
            <a:ext cx="3643814" cy="21544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(안전한 복구를 위해 갈아타기!)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stash 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branch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&lt;branch&gt;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현재 작업중인 내역으로 새로운 브랜치 생성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4402228" y="679120"/>
            <a:ext cx="4126917" cy="354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   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stash 저장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branch &lt;new-branch-for-stash&gt;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wbr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git stash branch st1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stash로 st1 만듦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st1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B8574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-am "working…"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wbr의 작업내역 사라짐!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st1&gt; git branch -vv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st1&gt; git stash list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저장된 stash drop됨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st1&gt; git switch wbr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작업할 br로 이동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wbr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edit &amp; commit…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작업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wbr&gt; git switch st1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st1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commit하지 못한 작업 이어서 하기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AF01662-DD39-C597-53EE-5EAE9B0BF9D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stash &amp; clean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862194-A34E-F7BF-87AC-B63414C78D85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stash </a:t>
            </a:r>
            <a:r>
              <a:rPr lang="en-US" altLang="ko" sz="14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branch</a:t>
            </a: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CE4849-FE0A-6AF0-8D03-D900F58F429E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2"/>
          <p:cNvSpPr txBox="1"/>
          <p:nvPr/>
        </p:nvSpPr>
        <p:spPr>
          <a:xfrm>
            <a:off x="579256" y="1131182"/>
            <a:ext cx="3428338" cy="21236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(특정 작업중 상태로 복원!)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stash 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apply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[stashID]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어느 브랜치건 stash로 임시 저장해 놓은 작업중인 상태로 복원하기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(커밋된 내역은 유지하고, 다만 작업중이던 내역만 복원)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4156705" y="1130400"/>
            <a:ext cx="4408039" cy="285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[save "label"]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stash 저장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⇒ 작업 전(마지막 commit)상태로 돌아감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(주의: git stash 할 때마다 stashID는 변경됨)</a:t>
            </a:r>
            <a:b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list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apply stash@{0}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label 상태로 복원 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stash는 사라지지 않고 그 상태로만 복원</a:t>
            </a:r>
            <a:endParaRPr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$&gt; git stash drop stash@{0}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특정 stash 삭제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4F8870-2833-F026-1FA4-7C33E298730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stash &amp; clean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66456-F8D0-7DD5-35BE-7267C6E19406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stash </a:t>
            </a:r>
            <a:r>
              <a:rPr lang="en-US" altLang="ko" sz="14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apply</a:t>
            </a: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DFB0AF-34E5-13B5-BA6F-7BA76DAEB54A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0225693-DDBE-837D-DA7C-89F6E60368E5}"/>
              </a:ext>
            </a:extLst>
          </p:cNvPr>
          <p:cNvGrpSpPr/>
          <p:nvPr/>
        </p:nvGrpSpPr>
        <p:grpSpPr>
          <a:xfrm>
            <a:off x="588715" y="423168"/>
            <a:ext cx="8069703" cy="4693111"/>
            <a:chOff x="145925" y="43774"/>
            <a:chExt cx="8748820" cy="5088068"/>
          </a:xfrm>
        </p:grpSpPr>
        <p:cxnSp>
          <p:nvCxnSpPr>
            <p:cNvPr id="113" name="Google Shape;113;p16"/>
            <p:cNvCxnSpPr>
              <a:cxnSpLocks/>
            </p:cNvCxnSpPr>
            <p:nvPr/>
          </p:nvCxnSpPr>
          <p:spPr>
            <a:xfrm>
              <a:off x="6080725" y="869817"/>
              <a:ext cx="0" cy="3800400"/>
            </a:xfrm>
            <a:prstGeom prst="straightConnector1">
              <a:avLst/>
            </a:prstGeom>
            <a:noFill/>
            <a:ln w="2857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6"/>
            <p:cNvCxnSpPr>
              <a:cxnSpLocks/>
            </p:cNvCxnSpPr>
            <p:nvPr/>
          </p:nvCxnSpPr>
          <p:spPr>
            <a:xfrm>
              <a:off x="6594945" y="869817"/>
              <a:ext cx="0" cy="3800400"/>
            </a:xfrm>
            <a:prstGeom prst="straightConnector1">
              <a:avLst/>
            </a:prstGeom>
            <a:noFill/>
            <a:ln w="2857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6"/>
            <p:cNvCxnSpPr>
              <a:cxnSpLocks/>
            </p:cNvCxnSpPr>
            <p:nvPr/>
          </p:nvCxnSpPr>
          <p:spPr>
            <a:xfrm>
              <a:off x="7126325" y="869817"/>
              <a:ext cx="0" cy="3800400"/>
            </a:xfrm>
            <a:prstGeom prst="straightConnector1">
              <a:avLst/>
            </a:prstGeom>
            <a:noFill/>
            <a:ln w="2857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" name="Google Shape;116;p16"/>
            <p:cNvSpPr/>
            <p:nvPr/>
          </p:nvSpPr>
          <p:spPr>
            <a:xfrm>
              <a:off x="5995350" y="512817"/>
              <a:ext cx="1213200" cy="357000"/>
            </a:xfrm>
            <a:prstGeom prst="rect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System Bus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575975" y="1588043"/>
              <a:ext cx="10893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Code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7575975" y="1945043"/>
              <a:ext cx="10893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Data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7575975" y="2302043"/>
              <a:ext cx="10893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Stack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575975" y="2659043"/>
              <a:ext cx="1089300" cy="35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Heap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7439775" y="1005938"/>
              <a:ext cx="1361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Memory</a:t>
              </a:r>
              <a:endParaRPr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(주기억장치)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7489274" y="3287442"/>
              <a:ext cx="1405471" cy="138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Disk/SSD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(보조기억장치)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+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외부 장치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5646625" y="4670142"/>
              <a:ext cx="86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Address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Bus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6167850" y="4670142"/>
              <a:ext cx="86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Data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Bus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6692225" y="4670142"/>
              <a:ext cx="868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Control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Bus</a:t>
              </a:r>
              <a:endPara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45925" y="647692"/>
              <a:ext cx="3954300" cy="3752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57950" y="1044925"/>
              <a:ext cx="1660800" cy="1231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ALU</a:t>
              </a:r>
              <a:endParaRPr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ko" sz="800" dirty="0">
                  <a:solidFill>
                    <a:srgbClr val="202124"/>
                  </a:solidFill>
                  <a:highlight>
                    <a:srgbClr val="FFFFFF"/>
                  </a:highligh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Arithmetic and Logical Unit)</a:t>
              </a:r>
              <a:endParaRPr sz="7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27492" y="2527142"/>
              <a:ext cx="1591200" cy="615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CU</a:t>
              </a: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(Control Unit)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468300" y="3160057"/>
              <a:ext cx="1229572" cy="1081136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Data Register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.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144950" y="935417"/>
              <a:ext cx="1824000" cy="1619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BA17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31" name="Google Shape;131;p16"/>
            <p:cNvCxnSpPr>
              <a:stCxn id="127" idx="3"/>
              <a:endCxn id="132" idx="1"/>
            </p:cNvCxnSpPr>
            <p:nvPr/>
          </p:nvCxnSpPr>
          <p:spPr>
            <a:xfrm>
              <a:off x="1918750" y="1660525"/>
              <a:ext cx="333900" cy="604800"/>
            </a:xfrm>
            <a:prstGeom prst="bentConnector3">
              <a:avLst>
                <a:gd name="adj1" fmla="val 50015"/>
              </a:avLst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" name="Google Shape;133;p16"/>
            <p:cNvSpPr txBox="1"/>
            <p:nvPr/>
          </p:nvSpPr>
          <p:spPr>
            <a:xfrm>
              <a:off x="2622849" y="720917"/>
              <a:ext cx="1075022" cy="433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Register</a:t>
              </a:r>
              <a:endParaRPr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2252750" y="1138167"/>
              <a:ext cx="1591200" cy="326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Program Counter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252750" y="1581917"/>
              <a:ext cx="1591200" cy="326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Instruction Register</a:t>
              </a:r>
              <a:endParaRPr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252750" y="2101867"/>
              <a:ext cx="1591200" cy="326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Accumulator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4229250" y="1058692"/>
              <a:ext cx="1041000" cy="966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L1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L2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4229250" y="2025667"/>
              <a:ext cx="1041000" cy="452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L3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4315638" y="493992"/>
              <a:ext cx="986312" cy="667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Cache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Memory</a:t>
              </a:r>
              <a:endParaRPr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689730" y="4463050"/>
              <a:ext cx="3024896" cy="326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 dirty="0">
                  <a:solidFill>
                    <a:srgbClr val="99999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cf. </a:t>
              </a:r>
              <a:r>
                <a:rPr lang="ko" sz="13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Hit Ratio </a:t>
              </a:r>
              <a:r>
                <a:rPr lang="ko" sz="16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3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= hit / (hit + miss)</a:t>
              </a:r>
              <a:endParaRPr sz="13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40" name="Google Shape;140;p16"/>
            <p:cNvSpPr txBox="1"/>
            <p:nvPr/>
          </p:nvSpPr>
          <p:spPr>
            <a:xfrm>
              <a:off x="3321294" y="4745145"/>
              <a:ext cx="190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공간/시간 지역성</a:t>
              </a:r>
              <a:endParaRPr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cxnSp>
          <p:nvCxnSpPr>
            <p:cNvPr id="141" name="Google Shape;141;p16"/>
            <p:cNvCxnSpPr>
              <a:cxnSpLocks/>
              <a:stCxn id="122" idx="1"/>
            </p:cNvCxnSpPr>
            <p:nvPr/>
          </p:nvCxnSpPr>
          <p:spPr>
            <a:xfrm flipH="1">
              <a:off x="7120575" y="3978793"/>
              <a:ext cx="368699" cy="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2" name="Google Shape;142;p16"/>
            <p:cNvSpPr txBox="1"/>
            <p:nvPr/>
          </p:nvSpPr>
          <p:spPr>
            <a:xfrm>
              <a:off x="4418550" y="2555117"/>
              <a:ext cx="1160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Internal Bus</a:t>
              </a:r>
              <a:endParaRPr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cxnSp>
          <p:nvCxnSpPr>
            <p:cNvPr id="143" name="Google Shape;143;p16"/>
            <p:cNvCxnSpPr>
              <a:stCxn id="128" idx="3"/>
              <a:endCxn id="120" idx="1"/>
            </p:cNvCxnSpPr>
            <p:nvPr/>
          </p:nvCxnSpPr>
          <p:spPr>
            <a:xfrm>
              <a:off x="1918692" y="2834942"/>
              <a:ext cx="5657400" cy="27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4" name="Google Shape;144;p16"/>
            <p:cNvSpPr/>
            <p:nvPr/>
          </p:nvSpPr>
          <p:spPr>
            <a:xfrm>
              <a:off x="3231444" y="43774"/>
              <a:ext cx="1041000" cy="54690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Address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Buffer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Instruction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45" name="Google Shape;145;p16"/>
            <p:cNvCxnSpPr>
              <a:cxnSpLocks/>
              <a:stCxn id="133" idx="0"/>
              <a:endCxn id="144" idx="1"/>
            </p:cNvCxnSpPr>
            <p:nvPr/>
          </p:nvCxnSpPr>
          <p:spPr>
            <a:xfrm rot="5400000" flipH="1" flipV="1">
              <a:off x="2994058" y="483532"/>
              <a:ext cx="403688" cy="71083"/>
            </a:xfrm>
            <a:prstGeom prst="bentConnector2">
              <a:avLst/>
            </a:prstGeom>
            <a:noFill/>
            <a:ln w="9525" cap="flat" cmpd="sng">
              <a:solidFill>
                <a:srgbClr val="4BA17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6" name="Google Shape;146;p16"/>
            <p:cNvSpPr txBox="1"/>
            <p:nvPr/>
          </p:nvSpPr>
          <p:spPr>
            <a:xfrm>
              <a:off x="1296150" y="4457100"/>
              <a:ext cx="129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 b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CPU</a:t>
              </a:r>
              <a:endParaRPr sz="18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</p:grp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02B84431-C66C-76C4-F7F0-3E1D462CDF3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Computer Architecture / Compiler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7D5EC9E-DBDA-16EA-56B9-334447EA816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컴퓨터의 구조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6150E33-0001-2152-95CA-E97B01CE4E36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/>
        </p:nvSpPr>
        <p:spPr>
          <a:xfrm>
            <a:off x="282325" y="1200550"/>
            <a:ext cx="4082100" cy="2986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(untracked file </a:t>
            </a:r>
            <a:r>
              <a:rPr lang="ko" altLang="en-US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삭제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)</a:t>
            </a:r>
            <a:endParaRPr b="1" kern="1200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clean  </a:t>
            </a:r>
            <a:r>
              <a:rPr lang="ko" sz="2200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-n</a:t>
            </a: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(</a:t>
            </a:r>
            <a:r>
              <a:rPr lang="ko" altLang="en-US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내역만 확인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)</a:t>
            </a:r>
            <a:endParaRPr b="1" kern="1200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clean  </a:t>
            </a:r>
            <a:r>
              <a:rPr lang="ko" sz="2200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-d</a:t>
            </a: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(untracked files only)</a:t>
            </a:r>
            <a:endParaRPr b="1" kern="1200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clean  </a:t>
            </a:r>
            <a:r>
              <a:rPr lang="ko" sz="2200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-x</a:t>
            </a: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(with ignore too)</a:t>
            </a:r>
            <a:endParaRPr b="1" kern="1200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clean  </a:t>
            </a:r>
            <a:r>
              <a:rPr lang="ko" sz="2200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-X</a:t>
            </a:r>
            <a:r>
              <a:rPr lang="ko" sz="22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Merriweather"/>
              </a:rPr>
              <a:t>(only ignore files)</a:t>
            </a:r>
            <a:endParaRPr b="1" kern="1200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  <a:sym typeface="Merriweather"/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4412659" y="785337"/>
            <a:ext cx="4529542" cy="3775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-h   </a:t>
            </a:r>
            <a:r>
              <a:rPr 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2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clean 도움말(옵션 보기)</a:t>
            </a:r>
            <a:endParaRPr sz="12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-n  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clean 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시 삭제 될 파일 목록 출력</a:t>
            </a:r>
            <a:b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  ⇒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.</a:t>
            </a:r>
            <a:r>
              <a:rPr lang="en-US" altLang="ko" sz="1200" dirty="0" err="1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gitignore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에 정의된 파일은 대상이 아님</a:t>
            </a:r>
            <a:b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-di 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안전하게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interactive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하게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!</a:t>
            </a:r>
            <a:b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  ⇒ ignore file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외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untracked 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모두 삭제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(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하위폴더포함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)</a:t>
            </a:r>
            <a:endParaRPr sz="12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</a:t>
            </a:r>
            <a:r>
              <a:rPr lang="en-US" altLang="ko" b="1" kern="1200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df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 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묻지도 따지지도 않고 삭제</a:t>
            </a:r>
            <a:br>
              <a:rPr lang="ko" sz="1200" b="1" dirty="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-xi 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안전하게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interactive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하게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!</a:t>
            </a:r>
            <a:b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</a:b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  ⇒ ignore file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포함 모든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untracked 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삭제</a:t>
            </a:r>
            <a:endParaRPr sz="12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$&gt; git clean -</a:t>
            </a:r>
            <a:r>
              <a:rPr lang="en-US" altLang="ko" b="1" kern="1200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xf</a:t>
            </a:r>
            <a:r>
              <a:rPr lang="en-US" altLang="ko" b="1" kern="1200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  <a:sym typeface="Source Code Pro"/>
              </a:rPr>
              <a:t>  </a:t>
            </a:r>
            <a:r>
              <a:rPr lang="en-US" altLang="ko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#</a:t>
            </a:r>
            <a:r>
              <a:rPr lang="ko" altLang="en-US" sz="12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Source Code Pro"/>
              </a:rPr>
              <a:t> 묻지도 따지지도 않고 삭제</a:t>
            </a:r>
            <a:endParaRPr sz="12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D1C211B2-CA41-46C4-D50C-AC2773C9356F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4. stash &amp; clean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A26ED59-3E85-12F9-9BA0-CD2BA2E04A62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</a:t>
            </a:r>
            <a:r>
              <a:rPr lang="en-US" altLang="ko" sz="1400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clean</a:t>
            </a: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F1F8A7-4D5E-417E-2174-AAE752062B28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838200" y="160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merge / rebase</a:t>
            </a:r>
            <a:endParaRPr sz="24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 txBox="1"/>
          <p:nvPr/>
        </p:nvSpPr>
        <p:spPr>
          <a:xfrm>
            <a:off x="579256" y="1412002"/>
            <a:ext cx="2769880" cy="11541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Fast-Forward</a:t>
            </a: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merge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3-Way</a:t>
            </a: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merge</a:t>
            </a: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Rebase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3846785" y="539030"/>
            <a:ext cx="4682359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Fast-Forward merge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시간의 흐름대로 커밋된 내역을 병합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충돌(conflict) 발생 없고 100% Auto-merge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 후 모든 commit이 복제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3-Way merge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두 개 이상의 브랜치로 파생된 커밋을 병합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충돌(conflict) 가능성 있음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병합 메시지(merge commit) 존재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Rebase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공통조상(base) 병합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AB4C7E-BA76-A753-CB00-31B1D4E649B8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035C-F2FE-8EEA-1828-A5743E3DA5EB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merge (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병합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C889EF-85D6-9CC8-30CD-003B3A44B27D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6" y="1499733"/>
            <a:ext cx="3781714" cy="214403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6"/>
          <p:cNvSpPr txBox="1"/>
          <p:nvPr/>
        </p:nvSpPr>
        <p:spPr>
          <a:xfrm>
            <a:off x="4366887" y="420806"/>
            <a:ext cx="4162258" cy="485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br11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 branch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작업(커밋1)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작업(커밋2)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br11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switch master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기준 branch</a:t>
            </a:r>
            <a:endParaRPr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merge br11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master로 커밋1, 커밋2 모두 복제</a:t>
            </a:r>
            <a:endParaRPr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--graph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확인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--merged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 확인</a:t>
            </a:r>
            <a:endParaRPr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br11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완료 제거</a:t>
            </a:r>
            <a:endParaRPr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pic>
        <p:nvPicPr>
          <p:cNvPr id="534" name="Google Shape;5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445" y="3927986"/>
            <a:ext cx="3977142" cy="63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B5346B-6FD7-14E2-ABB5-9B0D853FB15B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5967CB-891D-DAD5-498B-0F676BC7213F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Fast-Forward merge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25A264B-5398-BA7A-CC1F-5E7EB51EE9A2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/>
          <p:nvPr/>
        </p:nvSpPr>
        <p:spPr>
          <a:xfrm>
            <a:off x="579256" y="1048150"/>
            <a:ext cx="3068886" cy="11541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공통 조상(base) [1]</a:t>
            </a:r>
            <a:b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작업 브랜치(feature) [2]</a:t>
            </a:r>
            <a:b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또 다른 작업 브랜치(master) [3]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4572000" y="376194"/>
            <a:ext cx="3638681" cy="46679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feature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 branch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feature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F1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feature&gt;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F2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feature&gt;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switch master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기준 branch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아직 feature를 merge하지 않아 master는 수정 전.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master에서도 작업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merge feature [-e | --edit]      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3-way(F1 + F2 + M)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--graph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 확인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ls-files -u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충돌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확인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feature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완료 제거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9D2D87EF-EB43-FE3F-A850-50AD52D2903D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A54539F-04E5-B882-DEB9-2EF063B3F251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3-Way merge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B282BEA-62A1-2161-8AEB-6371D94F00A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6" y="1217975"/>
            <a:ext cx="3394300" cy="27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8"/>
          <p:cNvSpPr txBox="1"/>
          <p:nvPr/>
        </p:nvSpPr>
        <p:spPr>
          <a:xfrm>
            <a:off x="4051737" y="406899"/>
            <a:ext cx="4477407" cy="44037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26B73"/>
              </a:buClr>
              <a:buSzPts val="1200"/>
              <a:buFont typeface="Roboto"/>
              <a:buChar char="●"/>
            </a:pPr>
            <a:r>
              <a:rPr lang="ko" sz="1100" dirty="0">
                <a:solidFill>
                  <a:srgbClr val="626B7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local과 remote 동시 수정</a:t>
            </a:r>
            <a:br>
              <a:rPr lang="ko" sz="1100" dirty="0">
                <a:solidFill>
                  <a:srgbClr val="626B7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26B73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pull    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commit before merge!!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-am "333-local"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pull      # conflict!!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config pull.rebase false</a:t>
            </a:r>
            <a:endParaRPr sz="1100" b="1" dirty="0">
              <a:solidFill>
                <a:srgbClr val="626B73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conflict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&lt;&lt;&lt;&lt; HEAD</a:t>
            </a:r>
            <a:b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local(me) 변경 내역</a:t>
            </a:r>
            <a:b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========</a:t>
            </a:r>
            <a:b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remote(others) 변경 내역</a:t>
            </a:r>
            <a:b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&gt;&gt;&gt;&gt; sha1 id</a:t>
            </a:r>
            <a:endParaRPr sz="1100" dirty="0">
              <a:solidFill>
                <a:srgbClr val="666666"/>
              </a:solidFill>
              <a:highlight>
                <a:srgbClr val="FFFF0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Source Code Pro"/>
              <a:buChar char="●"/>
            </a:pP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editor에서 수정 &amp; 저장 후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아래 명령 수행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-am "merge!"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Char char="●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--graph --oneline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pic>
        <p:nvPicPr>
          <p:cNvPr id="553" name="Google Shape;5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102223"/>
            <a:ext cx="3838601" cy="7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3C36442-6404-1D85-D597-E0C2ABB2C235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DE8EE8D-FA7E-15CC-04CA-8D4063633C5C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conflict &amp; merge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1A4B253-1A8A-2137-2131-EBF3E631C3EB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/>
        </p:nvSpPr>
        <p:spPr>
          <a:xfrm>
            <a:off x="579256" y="1094453"/>
            <a:ext cx="2573848" cy="14772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pull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by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auto-merge</a:t>
            </a:r>
            <a:b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fetch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by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manual-merge</a:t>
            </a:r>
            <a:endParaRPr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pull  vs  fetch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562" name="Google Shape;562;p59"/>
          <p:cNvSpPr txBox="1"/>
          <p:nvPr/>
        </p:nvSpPr>
        <p:spPr>
          <a:xfrm>
            <a:off x="3843950" y="702022"/>
            <a:ext cx="4236288" cy="373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github에서 README.md 추가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pull      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pull &amp; auto-merge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cat README.md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BDE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006BD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github에서 README.md 수정(변경)</a:t>
            </a:r>
            <a:endParaRPr dirty="0">
              <a:solidFill>
                <a:srgbClr val="006B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fetch     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임시 브랜치로 pull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cat README.md         # 변경 내역 안보임!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origin/master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README.md  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show remote log (fetch이후에만 보임!)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merge origin/master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README.md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cat README.md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643901-E2F3-E424-F06E-3C566BCBF239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17989F-2738-6891-0756-3BA408D8E8BC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cf. merge by fetch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9609E3-FD84-27D9-8832-59E6F19D25C2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/>
        </p:nvSpPr>
        <p:spPr>
          <a:xfrm>
            <a:off x="579256" y="755883"/>
            <a:ext cx="3704249" cy="363173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(내 base를 master HEAD로!)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re-base(base를 변경)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br1 - br2   ⇒     br1` - br2`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m0 - m1 - m2 -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rb1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3-way → fast-forward 화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master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-"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CommitID 변경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Merriweather"/>
              <a:buChar char="-"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br2는 최종적으로 merge 해야 함!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(주의) br을 push했다면 revert사용(:ID 변경)</a:t>
            </a:r>
            <a:b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rebase --abort / skip </a:t>
            </a:r>
            <a:b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                   --continue</a:t>
            </a:r>
            <a:endParaRPr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cxnSp>
        <p:nvCxnSpPr>
          <p:cNvPr id="571" name="Google Shape;571;p60"/>
          <p:cNvCxnSpPr>
            <a:cxnSpLocks/>
          </p:cNvCxnSpPr>
          <p:nvPr/>
        </p:nvCxnSpPr>
        <p:spPr>
          <a:xfrm flipV="1">
            <a:off x="1346375" y="1917087"/>
            <a:ext cx="208105" cy="1355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60"/>
          <p:cNvCxnSpPr>
            <a:cxnSpLocks/>
          </p:cNvCxnSpPr>
          <p:nvPr/>
        </p:nvCxnSpPr>
        <p:spPr>
          <a:xfrm flipV="1">
            <a:off x="2785675" y="1923393"/>
            <a:ext cx="212926" cy="132341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60"/>
          <p:cNvSpPr txBox="1"/>
          <p:nvPr/>
        </p:nvSpPr>
        <p:spPr>
          <a:xfrm>
            <a:off x="5058357" y="329392"/>
            <a:ext cx="3470788" cy="4814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br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 branch (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m0)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br2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switch master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기준 branch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m1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작업(커밋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m2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br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 br로 이동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rebase master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rebase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m2까지는 그대로, br1과 br2는 새로운 ID로 변경!!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add -A   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mark merge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rebase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--continue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rebase 마무리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checkout master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merge br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br1, br2 병합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branch -d br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03990A9C-32CB-BC97-9276-218E4F4DCC7E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3930A35-D2F4-D67A-86DD-E823F665A80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Rebase merge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EE5DBF3-DBD7-3F50-72F0-2BEA7988A1CC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/>
        </p:nvSpPr>
        <p:spPr>
          <a:xfrm>
            <a:off x="579256" y="1094453"/>
            <a:ext cx="2690512" cy="14772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git rebase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-i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HEAD~n</a:t>
            </a: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cf.</a:t>
            </a:r>
            <a:b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git commit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--amend</a:t>
            </a: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-m 'xx'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582" name="Google Shape;582;p61"/>
          <p:cNvSpPr txBox="1"/>
          <p:nvPr/>
        </p:nvSpPr>
        <p:spPr>
          <a:xfrm>
            <a:off x="4264422" y="376194"/>
            <a:ext cx="4264723" cy="500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마지막 n개의 커밋을 하나로 합치기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-5 --oneline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</a:t>
            </a:r>
            <a:r>
              <a:rPr lang="ko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rebase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-i HEAD~3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interactive모드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squash(s)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합칠 커밋ID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pick      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남길 커밋ID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cf.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rebase the remote branch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fetch -p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rebase origin/master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no-br&gt; merge editing for conflict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no-br&gt; git add -A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no-br&gt; git rebase --continue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br&gt; git status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8909DB-F2A7-2D74-0096-136BFC3D050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5. merge / rebase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0BBAB-E384-B2C5-7C4B-E31979421430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cf. rebase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또 다른 기능</a:t>
            </a: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DDB5CE1-4156-F328-D9A0-929FD8C71E22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2"/>
          <p:cNvSpPr txBox="1"/>
          <p:nvPr/>
        </p:nvSpPr>
        <p:spPr>
          <a:xfrm>
            <a:off x="838199" y="1600200"/>
            <a:ext cx="360452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reset / revert / tag</a:t>
            </a:r>
            <a:endParaRPr sz="24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3C26532-6086-2F5F-96CD-B280C73B2DD2}"/>
              </a:ext>
            </a:extLst>
          </p:cNvPr>
          <p:cNvGrpSpPr/>
          <p:nvPr/>
        </p:nvGrpSpPr>
        <p:grpSpPr>
          <a:xfrm>
            <a:off x="579256" y="755880"/>
            <a:ext cx="7930702" cy="3903544"/>
            <a:chOff x="85432" y="512817"/>
            <a:chExt cx="8918350" cy="4389669"/>
          </a:xfrm>
        </p:grpSpPr>
        <p:sp>
          <p:nvSpPr>
            <p:cNvPr id="154" name="Google Shape;154;p17"/>
            <p:cNvSpPr/>
            <p:nvPr/>
          </p:nvSpPr>
          <p:spPr>
            <a:xfrm>
              <a:off x="401582" y="824137"/>
              <a:ext cx="4570500" cy="1035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Instruction</a:t>
              </a: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60432" y="1173561"/>
              <a:ext cx="1836300" cy="49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Operation Code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498932" y="1173561"/>
              <a:ext cx="2283600" cy="49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Operand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7" name="Google Shape;157;p17"/>
            <p:cNvSpPr txBox="1"/>
            <p:nvPr/>
          </p:nvSpPr>
          <p:spPr>
            <a:xfrm>
              <a:off x="1295790" y="2015776"/>
              <a:ext cx="1361700" cy="415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u="sng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r>
                <a:rPr lang="ko" sz="1200" b="1">
                  <a:latin typeface="Proxima Nova"/>
                  <a:ea typeface="Proxima Nova"/>
                  <a:cs typeface="Proxima Nova"/>
                  <a:sym typeface="Proxima Nova"/>
                </a:rPr>
                <a:t> + </a:t>
              </a:r>
              <a:r>
                <a:rPr lang="ko" sz="1200" b="1" u="sng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sz="1200" b="1" u="sng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58" name="Google Shape;158;p17"/>
            <p:cNvCxnSpPr>
              <a:cxnSpLocks/>
            </p:cNvCxnSpPr>
            <p:nvPr/>
          </p:nvCxnSpPr>
          <p:spPr>
            <a:xfrm>
              <a:off x="1957441" y="1677736"/>
              <a:ext cx="0" cy="4596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59;p17"/>
            <p:cNvCxnSpPr>
              <a:endCxn id="156" idx="2"/>
            </p:cNvCxnSpPr>
            <p:nvPr/>
          </p:nvCxnSpPr>
          <p:spPr>
            <a:xfrm rot="10800000" flipH="1">
              <a:off x="1805932" y="1670361"/>
              <a:ext cx="1834800" cy="861000"/>
            </a:xfrm>
            <a:prstGeom prst="bentConnector2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0" name="Google Shape;160;p17"/>
            <p:cNvCxnSpPr>
              <a:cxnSpLocks/>
            </p:cNvCxnSpPr>
            <p:nvPr/>
          </p:nvCxnSpPr>
          <p:spPr>
            <a:xfrm>
              <a:off x="1805849" y="2327061"/>
              <a:ext cx="0" cy="2115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7"/>
            <p:cNvCxnSpPr>
              <a:cxnSpLocks/>
            </p:cNvCxnSpPr>
            <p:nvPr/>
          </p:nvCxnSpPr>
          <p:spPr>
            <a:xfrm>
              <a:off x="2134157" y="2319761"/>
              <a:ext cx="0" cy="2190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2" name="Google Shape;162;p17"/>
            <p:cNvSpPr/>
            <p:nvPr/>
          </p:nvSpPr>
          <p:spPr>
            <a:xfrm>
              <a:off x="85432" y="2710086"/>
              <a:ext cx="1836300" cy="2192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MOVE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STORE(FETCH)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LOAD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PUSH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POP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JUMP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CALL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HALT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019032" y="3205736"/>
              <a:ext cx="2983800" cy="49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READ/WRITE/STARTIO/TESTIO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019032" y="3970086"/>
              <a:ext cx="3269400" cy="932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ADD/SUBTRACT/MULTIPLY/DIVIDE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INCREMENT/DECREMENT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AND/OR/NOT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COMPARE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825307" y="1203536"/>
              <a:ext cx="1361700" cy="107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 = 1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 = 2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 = A + B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687007" y="2274536"/>
              <a:ext cx="2499900" cy="1071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STORE 1 &amp;A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STORE 2 &amp;B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LOAD &amp;A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ADD &amp;A &amp;B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STORE &amp;C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5377382" y="3638711"/>
              <a:ext cx="3626400" cy="496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CISC</a:t>
              </a:r>
              <a:r>
                <a:rPr lang="ko" sz="105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(Complex Instruction Set Computer/CPU)</a:t>
              </a:r>
              <a:endParaRPr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RISC</a:t>
              </a:r>
              <a:r>
                <a:rPr lang="ko" sz="105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(Reduced Instruction Set Computer/CPU)</a:t>
              </a:r>
              <a:endParaRPr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" name="Google Shape;116;p16">
              <a:extLst>
                <a:ext uri="{FF2B5EF4-FFF2-40B4-BE49-F238E27FC236}">
                  <a16:creationId xmlns:a16="http://schemas.microsoft.com/office/drawing/2014/main" id="{C17AFF2D-CB6E-5FC7-51A1-05134869F385}"/>
                </a:ext>
              </a:extLst>
            </p:cNvPr>
            <p:cNvSpPr/>
            <p:nvPr/>
          </p:nvSpPr>
          <p:spPr>
            <a:xfrm>
              <a:off x="5995350" y="512817"/>
              <a:ext cx="1213200" cy="357000"/>
            </a:xfrm>
            <a:prstGeom prst="rect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System Bus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D43D6ADE-D3E1-821A-E9F2-22BBC146FA58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Computer Architecture / Compiler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554D229-945D-B81C-6256-9EEB40F10D19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dirty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명령어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rPr>
              <a:t> 구조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87DE24-B703-3964-FB3D-E4DABF534DBF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3"/>
          <p:cNvSpPr txBox="1"/>
          <p:nvPr/>
        </p:nvSpPr>
        <p:spPr>
          <a:xfrm>
            <a:off x="579256" y="1125832"/>
            <a:ext cx="3953700" cy="21667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--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soft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: repo → stage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mixed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: repo → WD(M)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hard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: repo → 초기화! (수정전)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merge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: merge 취소</a:t>
            </a: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(주의) Commit Log(ID)를 변경하므로, push된 내역은 reset을 사용하면 안됨!!</a:t>
            </a:r>
            <a:b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b="1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(push된 커밋은 reset후 pull 요구)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pic>
        <p:nvPicPr>
          <p:cNvPr id="598" name="Google Shape;5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38" y="1125832"/>
            <a:ext cx="3826964" cy="26576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79C90F-4E23-1D76-D9AE-E9EC5B25F551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5978C38-9733-07C3-076F-646AF54A40A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199AEC6-E78E-B3DB-CEDF-9A4E72F1435D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reset (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복귀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되돌리기</a:t>
            </a: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/>
          <p:nvPr/>
        </p:nvSpPr>
        <p:spPr>
          <a:xfrm>
            <a:off x="579256" y="1094453"/>
            <a:ext cx="3538697" cy="14772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Repo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reset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soft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Stage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Repo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reset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mixed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WD(Modified)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Repo —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reset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--</a:t>
            </a:r>
            <a:r>
              <a:rPr lang="ko" dirty="0">
                <a:solidFill>
                  <a:srgbClr val="FB0007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hard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→ WD(Unmodified) 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  : 수정내역 삭제!!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4117953" y="397066"/>
            <a:ext cx="4687198" cy="438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vi ttt.txt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수정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-am "c1"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commit (C1)</a:t>
            </a: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commit (C2)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commit (C3)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006B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reset </a:t>
            </a:r>
            <a:r>
              <a:rPr lang="ko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--soft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HEAD~1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Repo → Stage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-5 --oneline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status 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C3 제거되고 staged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reset </a:t>
            </a:r>
            <a:r>
              <a:rPr lang="ko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--mixed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HEAD~1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Repo → WD(M)</a:t>
            </a:r>
            <a:b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reset </a:t>
            </a:r>
            <a:r>
              <a:rPr lang="ko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--hard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HEAD~1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Repo → WD(UM)</a:t>
            </a:r>
            <a:b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⇒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수정내역 모두 사라짐!!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FD617F-9BD8-97DD-2E8E-B23B3B1415BF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5BC25A-FF54-1E66-8B61-83C8CCFCB323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7C9F69-1C79-609B-5CC7-B7FDCED2DD1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reset options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 txBox="1"/>
          <p:nvPr/>
        </p:nvSpPr>
        <p:spPr>
          <a:xfrm>
            <a:off x="579256" y="771225"/>
            <a:ext cx="1968452" cy="68015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stage(add) 초기화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 merge(병합) 취소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616" name="Google Shape;616;p65"/>
          <p:cNvSpPr txBox="1"/>
          <p:nvPr/>
        </p:nvSpPr>
        <p:spPr>
          <a:xfrm>
            <a:off x="4290222" y="268483"/>
            <a:ext cx="4238923" cy="51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Stage 초기화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ttt.txt &amp; aaa.txt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add -A 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make staged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reset  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--mixed HEAD 생략</a:t>
            </a:r>
            <a:b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⇒ ⇒ ⇒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stage → WD(modified)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reset --hard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수정 내역까지 삭제!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 취소</a:t>
            </a:r>
            <a:endParaRPr dirty="0">
              <a:solidFill>
                <a:srgbClr val="006BD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master&gt; git checkout -b hotfix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생성</a:t>
            </a:r>
            <a:b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hotfix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edit &amp; commit   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작업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hotfix&gt; git checkout master</a:t>
            </a:r>
            <a:b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&gt; git merge hotfix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병합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git reset </a:t>
            </a:r>
            <a:r>
              <a:rPr lang="ko" b="1" dirty="0">
                <a:solidFill>
                  <a:srgbClr val="0077A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--merge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HEAD~1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 취소!</a:t>
            </a:r>
            <a:b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master&gt; git log                 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merge log</a:t>
            </a:r>
            <a:endParaRPr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FF6D64-D2FC-B530-ACE3-1C65A7ECC188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F52688D-F8FE-EF25-1746-06DE12245808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502A83-3924-B166-9B13-70A3DAC3EE8B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reset</a:t>
            </a:r>
            <a:r>
              <a:rPr lang="ko-KR" altLang="en-US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또 다른 기능</a:t>
            </a: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6"/>
          <p:cNvSpPr txBox="1"/>
          <p:nvPr/>
        </p:nvSpPr>
        <p:spPr>
          <a:xfrm>
            <a:off x="579256" y="710358"/>
            <a:ext cx="2892311" cy="615523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Commit 남겨두고 되돌리기.</a:t>
            </a:r>
            <a:endParaRPr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즉, 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push된 내역 되돌리기!</a:t>
            </a:r>
            <a:endParaRPr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27" name="Google Shape;627;p66"/>
          <p:cNvSpPr txBox="1"/>
          <p:nvPr/>
        </p:nvSpPr>
        <p:spPr>
          <a:xfrm>
            <a:off x="3927151" y="334862"/>
            <a:ext cx="4601994" cy="34855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vi ttt.txt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commit -am "before revert"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-3 --oneline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지난 3 commits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revert </a:t>
            </a:r>
            <a:r>
              <a:rPr lang="ko" sz="11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HEAD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방금 전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commit만 취소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edit &amp; commit 2 times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revert HEAD~2  </a:t>
            </a:r>
            <a:b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두 커밋 전과 conflict! (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both-modified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vi ttt.txt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수동 merge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add </a:t>
            </a: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ttt.txt 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make staged(merged)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             # modified (in stage)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revert --continue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수동 merge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332C6EC-72DD-202E-CA83-C42593EEA8F7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CE77EF-663A-BD7C-145A-92712D10B122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56C8143-756B-A428-5496-388D1C0B70F3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revert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pic>
        <p:nvPicPr>
          <p:cNvPr id="625" name="Google Shape;6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6" y="3274567"/>
            <a:ext cx="3871320" cy="134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567" y="3946984"/>
            <a:ext cx="4563578" cy="92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00" y="1037550"/>
            <a:ext cx="2278025" cy="351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331" y="591615"/>
            <a:ext cx="3839026" cy="42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214524-4A10-190A-3BCF-45FBEAB4B26E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270F77-A20E-A7FD-6803-60CBE508E5B5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A3BAF7-E8BB-6A5E-BFCF-37F2571C88DD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cf. </a:t>
            </a:r>
            <a:r>
              <a:rPr lang="en-US" altLang="ko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VSCode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GitLens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after revert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8"/>
          <p:cNvSpPr txBox="1"/>
          <p:nvPr/>
        </p:nvSpPr>
        <p:spPr>
          <a:xfrm>
            <a:off x="579256" y="1116372"/>
            <a:ext cx="3078344" cy="216671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* Annotated: 태그 + 정보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* Lightweight: 태그 이름만!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endParaRPr b="1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- git tag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a &lt;tag&gt;</a:t>
            </a:r>
            <a:b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</a:t>
            </a: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 git tag </a:t>
            </a:r>
            <a:r>
              <a:rPr lang="ko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-</a:t>
            </a:r>
            <a:r>
              <a:rPr lang="ko" b="1" dirty="0">
                <a:solidFill>
                  <a:schemeClr val="accent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l/d</a:t>
            </a:r>
            <a:b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</a:b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erriweather"/>
                <a:sym typeface="Merriweather"/>
              </a:rPr>
              <a:t> cf. SemVer(Semantic Versioning)</a:t>
            </a:r>
            <a:endParaRPr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sp>
        <p:nvSpPr>
          <p:cNvPr id="645" name="Google Shape;645;p68"/>
          <p:cNvSpPr txBox="1"/>
          <p:nvPr/>
        </p:nvSpPr>
        <p:spPr>
          <a:xfrm>
            <a:off x="4524418" y="679120"/>
            <a:ext cx="4004727" cy="348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tag [-l] 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tag list</a:t>
            </a: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tag -a &lt;tag&gt; [ID]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make tag annotated-tag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release note 작성 (edit tag info)</a:t>
            </a:r>
            <a:endParaRPr sz="1100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log    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tag 정보 보임</a:t>
            </a:r>
            <a:b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tag -l    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tag list</a:t>
            </a:r>
            <a:b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show &lt;tag&gt;</a:t>
            </a: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해당 tag 변경 사항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tag -d &lt;tag&gt;  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특정 tag 삭제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100"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&lt;tag&gt;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특정 tag로 이동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checkout -b &lt;br&gt; &lt;tag&gt; 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br 생성</a:t>
            </a:r>
            <a:b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endParaRPr sz="11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Source Code Pro"/>
              <a:buAutoNum type="arabicPeriod"/>
            </a:pPr>
            <a:r>
              <a:rPr lang="ko" sz="11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git push origin &lt;tag&gt;  </a:t>
            </a:r>
            <a:r>
              <a:rPr lang="ko" sz="110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#</a:t>
            </a:r>
            <a:r>
              <a:rPr lang="ko" sz="1100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push</a:t>
            </a:r>
            <a:endParaRPr sz="1100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pic>
        <p:nvPicPr>
          <p:cNvPr id="646" name="Google Shape;6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75" y="4164659"/>
            <a:ext cx="2983550" cy="5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8"/>
          <p:cNvSpPr/>
          <p:nvPr/>
        </p:nvSpPr>
        <p:spPr>
          <a:xfrm>
            <a:off x="6802750" y="4234484"/>
            <a:ext cx="822600" cy="49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4CD9E69-E2DC-363B-CE66-8E1BF7146E89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6. reset / revert / tag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CA7F1A-80F3-7835-B0BE-DA69C1919C60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CF6D3CE-EFF1-0E78-3575-0BF6E919EE77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ko" altLang="ko-KR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tag (배포 꼬리표, 특정 커밋 태깅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9"/>
          <p:cNvSpPr txBox="1"/>
          <p:nvPr/>
        </p:nvSpPr>
        <p:spPr>
          <a:xfrm>
            <a:off x="838200" y="160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7. </a:t>
            </a:r>
            <a:r>
              <a:rPr lang="ko" sz="2400" b="1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Git-Flow</a:t>
            </a:r>
            <a:endParaRPr sz="2400" b="1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0"/>
          <p:cNvSpPr txBox="1"/>
          <p:nvPr/>
        </p:nvSpPr>
        <p:spPr>
          <a:xfrm>
            <a:off x="574716" y="679120"/>
            <a:ext cx="3259458" cy="156501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endParaRPr sz="13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develop</a:t>
            </a:r>
            <a:endParaRPr sz="13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0077AA"/>
                </a:solidFill>
                <a:latin typeface="Roboto"/>
                <a:ea typeface="Roboto"/>
                <a:cs typeface="Roboto"/>
                <a:sym typeface="Roboto"/>
              </a:rPr>
              <a:t>feature/</a:t>
            </a:r>
            <a:endParaRPr sz="1300" b="1">
              <a:solidFill>
                <a:srgbClr val="0077A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0077AA"/>
                </a:solidFill>
                <a:latin typeface="Roboto"/>
                <a:ea typeface="Roboto"/>
                <a:cs typeface="Roboto"/>
                <a:sym typeface="Roboto"/>
              </a:rPr>
              <a:t>release/</a:t>
            </a:r>
            <a:endParaRPr sz="1300" b="1">
              <a:solidFill>
                <a:srgbClr val="0077A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7AA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0077AA"/>
                </a:solidFill>
                <a:latin typeface="Roboto"/>
                <a:ea typeface="Roboto"/>
                <a:cs typeface="Roboto"/>
                <a:sym typeface="Roboto"/>
              </a:rPr>
              <a:t>hotfix/</a:t>
            </a:r>
            <a:endParaRPr sz="1300" b="1">
              <a:solidFill>
                <a:srgbClr val="0077A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300"/>
              <a:buFont typeface="Roboto"/>
              <a:buChar char="●"/>
            </a:pPr>
            <a:r>
              <a:rPr lang="ko" sz="1300" b="1">
                <a:solidFill>
                  <a:srgbClr val="6FA8DC"/>
                </a:solidFill>
                <a:latin typeface="Roboto"/>
                <a:ea typeface="Roboto"/>
                <a:cs typeface="Roboto"/>
                <a:sym typeface="Roboto"/>
              </a:rPr>
              <a:t>support/    </a:t>
            </a:r>
            <a:r>
              <a:rPr lang="ko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(only git flow cli)</a:t>
            </a:r>
            <a:endParaRPr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70"/>
          <p:cNvSpPr txBox="1"/>
          <p:nvPr/>
        </p:nvSpPr>
        <p:spPr>
          <a:xfrm>
            <a:off x="585925" y="4582648"/>
            <a:ext cx="537001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 dirty="0">
                <a:solidFill>
                  <a:srgbClr val="009384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https://nvie.com/posts/a-successful-git-branching-model/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64" name="Google Shape;6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845" y="627020"/>
            <a:ext cx="3732300" cy="395562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CEEA58-E762-9E22-6498-A1E0715399FC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7. Git-Flow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941B5A5-5671-EEEF-B50B-2B09DA51BC6A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EBDD625-11BE-247F-2E4A-FD919561B890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Flow Concepts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28801"/>
            <a:ext cx="780650" cy="7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1"/>
          <p:cNvSpPr txBox="1"/>
          <p:nvPr/>
        </p:nvSpPr>
        <p:spPr>
          <a:xfrm>
            <a:off x="573925" y="658475"/>
            <a:ext cx="7972500" cy="92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5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ko" sz="1450" b="1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45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Git Flow Settings</a:t>
            </a:r>
            <a:endParaRPr sz="145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50"/>
              <a:buFont typeface="Consolas"/>
              <a:buAutoNum type="arabicPeriod"/>
            </a:pPr>
            <a:r>
              <a:rPr lang="ko" sz="145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Install </a:t>
            </a:r>
            <a:r>
              <a:rPr lang="ko" sz="1450" b="1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gitflow </a:t>
            </a:r>
            <a:r>
              <a:rPr lang="ko" sz="145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VSCode extension</a:t>
            </a:r>
            <a:endParaRPr sz="145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067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50"/>
              <a:buFont typeface="Consolas"/>
              <a:buAutoNum type="arabicPeriod"/>
            </a:pPr>
            <a:r>
              <a:rPr lang="ko" sz="1450" u="sng" dirty="0">
                <a:solidFill>
                  <a:srgbClr val="009384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https://github.com/nvie/gitflow</a:t>
            </a:r>
            <a:endParaRPr sz="145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FF8E92-39EF-27A3-CF4B-2041DCC22656}"/>
              </a:ext>
            </a:extLst>
          </p:cNvPr>
          <p:cNvGrpSpPr/>
          <p:nvPr/>
        </p:nvGrpSpPr>
        <p:grpSpPr>
          <a:xfrm>
            <a:off x="244223" y="1859007"/>
            <a:ext cx="8619954" cy="2647500"/>
            <a:chOff x="206393" y="1849675"/>
            <a:chExt cx="8619954" cy="2647500"/>
          </a:xfrm>
        </p:grpSpPr>
        <p:sp>
          <p:nvSpPr>
            <p:cNvPr id="673" name="Google Shape;673;p71"/>
            <p:cNvSpPr txBox="1"/>
            <p:nvPr/>
          </p:nvSpPr>
          <p:spPr>
            <a:xfrm>
              <a:off x="5826347" y="2311375"/>
              <a:ext cx="3000000" cy="2185800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Consolas"/>
                  <a:ea typeface="Consolas"/>
                  <a:cs typeface="Consolas"/>
                  <a:sym typeface="Consolas"/>
                </a:rPr>
                <a:t>## Mac</a:t>
              </a:r>
              <a:endParaRPr sz="1000" b="1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brew install git-flow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Consolas"/>
                  <a:ea typeface="Consolas"/>
                  <a:cs typeface="Consolas"/>
                  <a:sym typeface="Consolas"/>
                </a:rPr>
                <a:t>## Linux</a:t>
              </a:r>
              <a:endParaRPr sz="1000" b="1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sudo -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dnf install git -y</a:t>
              </a: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curl -OL </a:t>
              </a:r>
              <a:r>
                <a:rPr lang="ko" sz="1000" u="sng" dirty="0">
                  <a:solidFill>
                    <a:srgbClr val="009384"/>
                  </a:solidFill>
                  <a:latin typeface="Consolas"/>
                  <a:ea typeface="Consolas"/>
                  <a:cs typeface="Consolas"/>
                  <a:sym typeface="Consolas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https://raw.github.com/nvie/gitflow/develop/contrib/gitflow-installer.sh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chmod +x gitflow-installer.sh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./gitflow-installer.sh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75" name="Google Shape;675;p71"/>
            <p:cNvSpPr txBox="1"/>
            <p:nvPr/>
          </p:nvSpPr>
          <p:spPr>
            <a:xfrm>
              <a:off x="206393" y="1849675"/>
              <a:ext cx="5548200" cy="2647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99999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latin typeface="Consolas"/>
                  <a:ea typeface="Consolas"/>
                  <a:cs typeface="Consolas"/>
                  <a:sym typeface="Consolas"/>
                </a:rPr>
                <a:t>## Windows</a:t>
              </a:r>
              <a:endParaRPr sz="1000" b="1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SzPts val="1000"/>
                <a:buFont typeface="Consolas"/>
                <a:buAutoNum type="arabicPeriod"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Install MSysGit</a:t>
              </a: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u="sng" dirty="0">
                  <a:solidFill>
                    <a:srgbClr val="009384"/>
                  </a:solidFill>
                  <a:latin typeface="Consolas"/>
                  <a:ea typeface="Consolas"/>
                  <a:cs typeface="Consolas"/>
                  <a:sym typeface="Consola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https://gitforwindows.org/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SzPts val="1000"/>
                <a:buFont typeface="Consolas"/>
                <a:buAutoNum type="arabicPeriod"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download dll files</a:t>
              </a: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libiconv-1.9.2-1-bin/bin/libiconv2.dll</a:t>
              </a:r>
              <a:br>
                <a:rPr lang="ko" sz="1000" dirty="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libintl-0.14.4-bin/bin/libintl3.dll</a:t>
              </a:r>
              <a:br>
                <a:rPr lang="ko" sz="1000" dirty="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util-linux-ng-2.14.1-bin/bin/getopt.exe</a:t>
              </a:r>
              <a:endParaRPr sz="1000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457200" lvl="0" indent="-292100" algn="l" rtl="0">
                <a:spcBef>
                  <a:spcPts val="0"/>
                </a:spcBef>
                <a:spcAft>
                  <a:spcPts val="0"/>
                </a:spcAft>
                <a:buSzPts val="1000"/>
                <a:buFont typeface="Consolas"/>
                <a:buAutoNum type="arabicPeriod"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copy to msysgit's bin</a:t>
              </a: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(ex. C:\Program Files (x86)\Git\bin)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git clone --recursive git://github.com/nvie/gitflow.git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cd gitflow</a:t>
              </a:r>
              <a:endParaRPr sz="1000" dirty="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$&gt; git config --global url."https://github".insteadOf git://github</a:t>
              </a: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ko" sz="1000" dirty="0">
                  <a:latin typeface="Consolas"/>
                  <a:ea typeface="Consolas"/>
                  <a:cs typeface="Consolas"/>
                  <a:sym typeface="Consolas"/>
                </a:rPr>
                <a:t>C:\gitflow&gt; </a:t>
              </a:r>
              <a:r>
                <a:rPr lang="ko" sz="10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contrib\msysgit-install.cmd "[path to git installed folder]"</a:t>
              </a:r>
              <a:endParaRPr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$&gt; ln -s "/C/Program Files (x86)/Git/bin/git-flow" git-flow</a:t>
              </a:r>
              <a:endParaRPr sz="1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C59186-6619-AD3E-77E6-42CCA7F56673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7. Git-Flow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BC90A40-647B-EF6D-5DB2-4B532A5DD75B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663698A-0C0B-3E86-F8E4-200747C4CD17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 Git Flow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/>
          <p:nvPr/>
        </p:nvSpPr>
        <p:spPr>
          <a:xfrm>
            <a:off x="579256" y="834300"/>
            <a:ext cx="4596000" cy="34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</a:t>
            </a:r>
            <a:r>
              <a:rPr lang="ko" sz="1250" b="1">
                <a:solidFill>
                  <a:srgbClr val="F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sz="1250" b="1">
              <a:solidFill>
                <a:srgbClr val="FF0000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push origin --all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</a:t>
            </a:r>
            <a:r>
              <a:rPr lang="ko" sz="1250" b="1">
                <a:solidFill>
                  <a:srgbClr val="F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feature</a:t>
            </a: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start &lt;feature-branch&gt;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feature list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add .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commit -m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999999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# push &amp; pull-request(to review)</a:t>
            </a:r>
            <a:endParaRPr sz="1250" b="1">
              <a:solidFill>
                <a:srgbClr val="999999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feature finish &lt;feature-branch&gt;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 other-feature&gt; git merge --no-ff develop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</a:t>
            </a:r>
            <a:r>
              <a:rPr lang="ko" sz="1250" b="1">
                <a:solidFill>
                  <a:srgbClr val="F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release</a:t>
            </a: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start &lt;tag&gt;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release finish &lt;tag&gt;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tag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push origin --all </a:t>
            </a:r>
            <a:r>
              <a:rPr lang="ko" sz="1250" b="1">
                <a:solidFill>
                  <a:srgbClr val="F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--follow-tags</a:t>
            </a:r>
            <a:endParaRPr sz="1250" b="1">
              <a:solidFill>
                <a:srgbClr val="FF0000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</a:t>
            </a:r>
            <a:r>
              <a:rPr lang="ko" sz="1250" b="1">
                <a:solidFill>
                  <a:srgbClr val="F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hotfix</a:t>
            </a: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start &lt;tag&gt;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50" b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$&gt; git flow hotfix finish &lt;tag&gt;</a:t>
            </a:r>
            <a:endParaRPr sz="1250" b="1">
              <a:solidFill>
                <a:srgbClr val="444444"/>
              </a:solidFill>
              <a:highlight>
                <a:srgbClr val="F0F0F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5397720" y="834300"/>
            <a:ext cx="2797196" cy="110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Consolas"/>
                <a:ea typeface="Consolas"/>
                <a:cs typeface="Consolas"/>
                <a:sym typeface="Consolas"/>
              </a:rPr>
              <a:t>## scripts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nsolas"/>
                <a:ea typeface="Consolas"/>
                <a:cs typeface="Consolas"/>
                <a:sym typeface="Consolas"/>
              </a:rPr>
              <a:t>$&gt; git flow init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nsolas"/>
                <a:ea typeface="Consolas"/>
                <a:cs typeface="Consolas"/>
                <a:sym typeface="Consolas"/>
              </a:rPr>
              <a:t>$&gt; git push origin --all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nsolas"/>
                <a:ea typeface="Consolas"/>
                <a:cs typeface="Consolas"/>
                <a:sym typeface="Consolas"/>
              </a:rPr>
              <a:t>$&gt; git flow feature start login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nsolas"/>
                <a:ea typeface="Consolas"/>
                <a:cs typeface="Consolas"/>
                <a:sym typeface="Consolas"/>
              </a:rPr>
              <a:t>$&gt; git merge --no-ff develop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67EADBF6-D6D1-285A-D485-F8BF949DF492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7. Git-Flow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5AB9D37-27AB-3E00-7EDB-3EDABD8B182E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2DCAC4B-CEB7-8D58-6A3F-F7BFCA03DF0A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Flow Commands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accent5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ko-KR" altLang="en-US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5329B30-83C2-B508-B45E-EA4F694BFB79}"/>
              </a:ext>
            </a:extLst>
          </p:cNvPr>
          <p:cNvGrpSpPr/>
          <p:nvPr/>
        </p:nvGrpSpPr>
        <p:grpSpPr>
          <a:xfrm>
            <a:off x="587719" y="761515"/>
            <a:ext cx="7941426" cy="4176612"/>
            <a:chOff x="113207" y="512817"/>
            <a:chExt cx="8890450" cy="4675730"/>
          </a:xfrm>
        </p:grpSpPr>
        <p:sp>
          <p:nvSpPr>
            <p:cNvPr id="175" name="Google Shape;175;p18"/>
            <p:cNvSpPr/>
            <p:nvPr/>
          </p:nvSpPr>
          <p:spPr>
            <a:xfrm>
              <a:off x="4765482" y="1911908"/>
              <a:ext cx="1262700" cy="138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응용 s/w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시스템 s/w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Firmware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H/W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761807" y="655288"/>
              <a:ext cx="1262700" cy="1169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ROM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BIOS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765482" y="718204"/>
              <a:ext cx="2013625" cy="1057875"/>
            </a:xfrm>
            <a:prstGeom prst="flowChartMagneticDisk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Bootstrap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78" name="Google Shape;178;p18"/>
            <p:cNvCxnSpPr>
              <a:stCxn id="176" idx="3"/>
              <a:endCxn id="177" idx="2"/>
            </p:cNvCxnSpPr>
            <p:nvPr/>
          </p:nvCxnSpPr>
          <p:spPr>
            <a:xfrm>
              <a:off x="3024507" y="1239838"/>
              <a:ext cx="1740900" cy="72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9" name="Google Shape;179;p18"/>
            <p:cNvSpPr txBox="1"/>
            <p:nvPr/>
          </p:nvSpPr>
          <p:spPr>
            <a:xfrm>
              <a:off x="3278466" y="783597"/>
              <a:ext cx="1160100" cy="577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①</a:t>
              </a:r>
              <a:r>
                <a:rPr lang="ko" sz="1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 bootstrap</a:t>
              </a:r>
              <a:endParaRPr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loader</a:t>
              </a:r>
              <a:endParaRPr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2759425" y="1833391"/>
              <a:ext cx="871707" cy="3962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②</a:t>
              </a:r>
              <a:r>
                <a:rPr lang="ko" sz="1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 Kernel</a:t>
              </a:r>
              <a:endParaRPr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2381957" y="2222224"/>
              <a:ext cx="1089300" cy="478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Memory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(RAM)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182" name="Google Shape;182;p18"/>
            <p:cNvCxnSpPr/>
            <p:nvPr/>
          </p:nvCxnSpPr>
          <p:spPr>
            <a:xfrm>
              <a:off x="2802932" y="1827291"/>
              <a:ext cx="0" cy="386700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" name="Google Shape;183;p18"/>
            <p:cNvCxnSpPr>
              <a:cxnSpLocks/>
              <a:stCxn id="180" idx="3"/>
            </p:cNvCxnSpPr>
            <p:nvPr/>
          </p:nvCxnSpPr>
          <p:spPr>
            <a:xfrm flipV="1">
              <a:off x="3631132" y="2025841"/>
              <a:ext cx="1149095" cy="5653"/>
            </a:xfrm>
            <a:prstGeom prst="straightConnector1">
              <a:avLst/>
            </a:prstGeom>
            <a:noFill/>
            <a:ln w="9525" cap="flat" cmpd="sng">
              <a:solidFill>
                <a:srgbClr val="4BA1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4" name="Google Shape;184;p18"/>
            <p:cNvSpPr txBox="1"/>
            <p:nvPr/>
          </p:nvSpPr>
          <p:spPr>
            <a:xfrm>
              <a:off x="113207" y="2730742"/>
              <a:ext cx="4173300" cy="2457805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1616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&lt;Memory&gt;</a:t>
              </a:r>
              <a:endParaRPr sz="12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1616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DRAM(Dynamic RAM)</a:t>
              </a:r>
              <a:endParaRPr sz="12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1616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SRAM(Static RAM)</a:t>
              </a:r>
              <a:endParaRPr sz="12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ko" sz="1200" b="1" dirty="0">
                  <a:solidFill>
                    <a:srgbClr val="61616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SDRAM(SyncDynamic RAM)</a:t>
              </a:r>
              <a:endParaRPr sz="12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ko" sz="1200" b="1" dirty="0">
                  <a:solidFill>
                    <a:srgbClr val="61616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oxima Nova"/>
                  <a:sym typeface="Proxima Nova"/>
                </a:rPr>
                <a:t>DDR SDRAM(Double Data Rate SDRAM)</a:t>
              </a:r>
              <a:endParaRPr sz="12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876857" y="3528042"/>
              <a:ext cx="4126800" cy="910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20272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Process </a:t>
              </a:r>
              <a:r>
                <a:rPr lang="ko" sz="1200" b="1" dirty="0">
                  <a:solidFill>
                    <a:srgbClr val="99999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vs</a:t>
              </a:r>
              <a:r>
                <a:rPr lang="ko" sz="12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Thread</a:t>
              </a:r>
              <a:endParaRPr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H/W</a:t>
              </a:r>
              <a:r>
                <a:rPr lang="ko" sz="105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Multi-Thread                            </a:t>
              </a:r>
              <a:r>
                <a:rPr lang="ko" sz="1050" dirty="0">
                  <a:solidFill>
                    <a:srgbClr val="999999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cf. Hyper-Thread</a:t>
              </a:r>
              <a:endParaRPr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S/W</a:t>
              </a:r>
              <a:r>
                <a:rPr lang="ko" sz="105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" sz="10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Multi-Thread             </a:t>
              </a:r>
              <a:endParaRPr sz="1050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" name="Google Shape;116;p16">
              <a:extLst>
                <a:ext uri="{FF2B5EF4-FFF2-40B4-BE49-F238E27FC236}">
                  <a16:creationId xmlns:a16="http://schemas.microsoft.com/office/drawing/2014/main" id="{846163A0-C90D-AFDE-6A11-358FD9E0B375}"/>
                </a:ext>
              </a:extLst>
            </p:cNvPr>
            <p:cNvSpPr/>
            <p:nvPr/>
          </p:nvSpPr>
          <p:spPr>
            <a:xfrm>
              <a:off x="5995350" y="512817"/>
              <a:ext cx="1213200" cy="357000"/>
            </a:xfrm>
            <a:prstGeom prst="rect">
              <a:avLst/>
            </a:prstGeom>
            <a:solidFill>
              <a:srgbClr val="63D297"/>
            </a:solidFill>
            <a:ln w="9525" cap="flat" cmpd="sng">
              <a:solidFill>
                <a:srgbClr val="4BA1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System Bus</a:t>
              </a:r>
              <a:endParaRPr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DA5564D-A260-F721-E293-3B73B17EC3FD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Computer Architecture / Compiler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D8E515D-A779-D69C-E5A1-803B545B9DAD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OS (Operating System)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502C8C-D72A-2DED-652E-9DA054F606DA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4"/>
          <p:cNvSpPr txBox="1"/>
          <p:nvPr/>
        </p:nvSpPr>
        <p:spPr>
          <a:xfrm>
            <a:off x="559160" y="1144882"/>
            <a:ext cx="2812800" cy="230829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2개 feature 시작 (login, regist)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login, regist 각각 코딩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login 작업 완료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login 코드 리뷰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login 릴리즈 &amp; 배포 (0.1.0)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regist 작업완료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regist 릴리즈 (0.2.0)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0.1.0에서 버그 발생!!</a:t>
            </a: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 → hotfix 시작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hotfix 0.1.1 작업완료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hotfix 0.1.1 코드리뷰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hotfix 0.1.1 배포(0.1.1)</a:t>
            </a:r>
            <a:endParaRPr sz="1000" b="1" dirty="0">
              <a:solidFill>
                <a:srgbClr val="66666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Roboto"/>
              <a:sym typeface="Roboto"/>
            </a:endParaRPr>
          </a:p>
          <a:p>
            <a:pPr marL="457200" lvl="0" indent="-2921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"/>
              <a:buAutoNum type="arabicPeriod"/>
            </a:pPr>
            <a:r>
              <a:rPr lang="ko" sz="1000" b="1" dirty="0">
                <a:solidFill>
                  <a:srgbClr val="66666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Roboto"/>
                <a:sym typeface="Roboto"/>
              </a:rPr>
              <a:t>regist 릴리즈 마무리 &amp; 배포(0.2.0)</a:t>
            </a:r>
            <a:endParaRPr sz="2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erriweather"/>
              <a:sym typeface="Merriweather"/>
            </a:endParaRPr>
          </a:p>
        </p:txBody>
      </p:sp>
      <p:grpSp>
        <p:nvGrpSpPr>
          <p:cNvPr id="699" name="Google Shape;699;p74"/>
          <p:cNvGrpSpPr/>
          <p:nvPr/>
        </p:nvGrpSpPr>
        <p:grpSpPr>
          <a:xfrm>
            <a:off x="3772174" y="1156110"/>
            <a:ext cx="4812666" cy="2285837"/>
            <a:chOff x="2743200" y="663475"/>
            <a:chExt cx="6254277" cy="3260824"/>
          </a:xfrm>
        </p:grpSpPr>
        <p:pic>
          <p:nvPicPr>
            <p:cNvPr id="700" name="Google Shape;700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43200" y="663475"/>
              <a:ext cx="6254277" cy="32608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01" name="Google Shape;701;p74"/>
            <p:cNvCxnSpPr/>
            <p:nvPr/>
          </p:nvCxnSpPr>
          <p:spPr>
            <a:xfrm>
              <a:off x="3385725" y="2475175"/>
              <a:ext cx="307800" cy="103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75"/>
          <p:cNvPicPr preferRelativeResize="0"/>
          <p:nvPr/>
        </p:nvPicPr>
        <p:blipFill rotWithShape="1">
          <a:blip r:embed="rId3">
            <a:alphaModFix/>
          </a:blip>
          <a:srcRect r="-421"/>
          <a:stretch/>
        </p:blipFill>
        <p:spPr>
          <a:xfrm>
            <a:off x="-7450" y="-7450"/>
            <a:ext cx="9331527" cy="515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/>
        </p:nvSpPr>
        <p:spPr>
          <a:xfrm>
            <a:off x="579256" y="1025188"/>
            <a:ext cx="7949889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Lexical Analyzer </a:t>
            </a:r>
            <a:b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</a:b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Tokenizer(Scaner) &amp; Lexer ⇒ Symbol</a:t>
            </a:r>
            <a:endParaRPr b="1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Syntax Analyzer (Parser)</a:t>
            </a:r>
            <a:b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</a:b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⇒ AST(Abstract Syntax Tree)     </a:t>
            </a:r>
            <a:r>
              <a:rPr lang="ko" b="1" dirty="0">
                <a:solidFill>
                  <a:srgbClr val="99999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cf. Annotated AST</a:t>
            </a:r>
            <a:endParaRPr b="1" dirty="0">
              <a:solidFill>
                <a:srgbClr val="99999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Intermediate Code Generator (Semantic Analyzer)</a:t>
            </a:r>
            <a:b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</a:b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Type Checking ⇒ Byte Code (object file)</a:t>
            </a:r>
            <a:endParaRPr b="1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Code Optimizer (Local &amp; Global Optimizer)</a:t>
            </a:r>
            <a:b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</a:b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Scheduling &amp; Register(Memory) Assignment</a:t>
            </a:r>
            <a:endParaRPr b="1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oxima Nova"/>
              <a:sym typeface="Proxima Nova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AutoNum type="arabicPeriod"/>
            </a:pPr>
            <a:r>
              <a:rPr lang="ko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oxima Nova"/>
                <a:sym typeface="Proxima Nova"/>
              </a:rPr>
              <a:t>Target Code Generator (exe file)</a:t>
            </a:r>
            <a:endParaRPr b="1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oxima Nova"/>
              <a:sym typeface="Proxima Nova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103356" y="637616"/>
            <a:ext cx="2369100" cy="156963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51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var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a = </a:t>
            </a:r>
            <a:r>
              <a:rPr lang="ko" sz="1200">
                <a:solidFill>
                  <a:srgbClr val="C53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1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;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51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var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b = </a:t>
            </a:r>
            <a:r>
              <a:rPr lang="ko" sz="1200">
                <a:solidFill>
                  <a:srgbClr val="C53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2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;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51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var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 = a + b;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51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if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(c &gt;= </a:t>
            </a:r>
            <a:r>
              <a:rPr lang="ko" sz="1200">
                <a:solidFill>
                  <a:srgbClr val="C5392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3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200">
                <a:solidFill>
                  <a:srgbClr val="9C27B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console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.log(</a:t>
            </a:r>
            <a:r>
              <a:rPr lang="ko" sz="1200">
                <a:solidFill>
                  <a:srgbClr val="388E3C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'Big!'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);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51B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else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 </a:t>
            </a:r>
            <a:r>
              <a:rPr lang="ko" sz="1200">
                <a:solidFill>
                  <a:srgbClr val="9C27B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console</a:t>
            </a:r>
            <a:r>
              <a:rPr lang="ko" sz="1200">
                <a:solidFill>
                  <a:srgbClr val="37474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.log('Small!)</a:t>
            </a:r>
            <a:endParaRPr sz="1200">
              <a:solidFill>
                <a:srgbClr val="37474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442F55D3-6076-7621-3CE5-5110D4D74809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Computer Architecture / Compiler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2C5A30-953D-0AF0-FADC-5BCCCC3DEFB8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Compiler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A9D0EF-B1E4-B2F2-D960-0DFF043BC307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579256" y="2038449"/>
            <a:ext cx="7949890" cy="2816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Read TSConfig (tsconfig.json)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setup the program &amp; gets starting files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Pre-process Files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follow imports (all possible files)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u="sng" dirty="0">
                <a:solidFill>
                  <a:srgbClr val="FF5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Tokenize(Scan)</a:t>
            </a: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and </a:t>
            </a:r>
            <a:r>
              <a:rPr lang="ko" sz="1600" b="1" u="sng" dirty="0">
                <a:solidFill>
                  <a:srgbClr val="FF525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Parse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convert text to syntax-tree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Binder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convert identifiers in syntax-tree to symbols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Type Check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checks the types use Binder and syntax-tree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Transform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changes syntax-tree to match tsconfig target options</a:t>
            </a:r>
            <a:endParaRPr sz="1200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Proxima Nova"/>
              <a:buAutoNum type="arabicParenR"/>
            </a:pPr>
            <a:r>
              <a:rPr lang="ko" sz="1600" b="1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Emit</a:t>
            </a:r>
            <a:r>
              <a:rPr lang="ko" sz="1200" dirty="0">
                <a:solidFill>
                  <a:srgbClr val="61616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 prints syntax-tree to *.js, *.d.ts and other files</a:t>
            </a:r>
            <a:endParaRPr sz="1200" b="1" dirty="0">
              <a:solidFill>
                <a:srgbClr val="61616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564" y="745828"/>
            <a:ext cx="4225582" cy="11142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/>
          <p:nvPr/>
        </p:nvSpPr>
        <p:spPr>
          <a:xfrm>
            <a:off x="6277829" y="2402665"/>
            <a:ext cx="1759973" cy="697276"/>
          </a:xfrm>
          <a:prstGeom prst="cloudCallout">
            <a:avLst>
              <a:gd name="adj1" fmla="val -72027"/>
              <a:gd name="adj2" fmla="val 26610"/>
            </a:avLst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34000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code to data</a:t>
            </a:r>
            <a:br>
              <a:rPr lang="ko" sz="10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</a:br>
            <a:r>
              <a:rPr lang="ko" sz="1000" b="1" dirty="0">
                <a:solidFill>
                  <a:srgbClr val="FFFF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Annotated AST</a:t>
            </a:r>
            <a:endParaRPr sz="1000" b="1" dirty="0">
              <a:solidFill>
                <a:srgbClr val="FFFF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ource Code Pro"/>
              <a:sym typeface="Source Code Pro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6277829" y="3278296"/>
            <a:ext cx="1529921" cy="659845"/>
          </a:xfrm>
          <a:prstGeom prst="cloudCallout">
            <a:avLst>
              <a:gd name="adj1" fmla="val -71647"/>
              <a:gd name="adj2" fmla="val 2490"/>
            </a:avLst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34000" rIns="91425" bIns="18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type checking</a:t>
            </a:r>
            <a:endParaRPr sz="1000" b="1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277829" y="4116496"/>
            <a:ext cx="1398525" cy="659845"/>
          </a:xfrm>
          <a:prstGeom prst="cloudCallout">
            <a:avLst>
              <a:gd name="adj1" fmla="val -71647"/>
              <a:gd name="adj2" fmla="val 2490"/>
            </a:avLst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34000" rIns="91425" bIns="18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creating files</a:t>
            </a:r>
            <a:endParaRPr sz="1000" b="1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941475" y="802741"/>
            <a:ext cx="2391600" cy="563400"/>
          </a:xfrm>
          <a:prstGeom prst="cloudCallout">
            <a:avLst>
              <a:gd name="adj1" fmla="val 54887"/>
              <a:gd name="adj2" fmla="val 330422"/>
            </a:avLst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34000" rIns="91425" bIns="180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ource Code Pro"/>
                <a:sym typeface="Source Code Pro"/>
              </a:rPr>
              <a:t>Token ⇒ Tree</a:t>
            </a:r>
            <a:endParaRPr b="1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5435DA-FFFC-EB5B-89DA-C04E5597EDAE}"/>
              </a:ext>
            </a:extLst>
          </p:cNvPr>
          <p:cNvSpPr txBox="1">
            <a:spLocks/>
          </p:cNvSpPr>
          <p:nvPr/>
        </p:nvSpPr>
        <p:spPr>
          <a:xfrm>
            <a:off x="579256" y="160773"/>
            <a:ext cx="6529388" cy="215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00959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9591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1. Computer Architecture / Compiler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9591"/>
              </a:solidFill>
              <a:effectLst/>
              <a:uLnTx/>
              <a:uFillTx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F9582-EDCB-A37C-7C02-6C62C1CE8EBE}"/>
              </a:ext>
            </a:extLst>
          </p:cNvPr>
          <p:cNvSpPr txBox="1">
            <a:spLocks/>
          </p:cNvSpPr>
          <p:nvPr/>
        </p:nvSpPr>
        <p:spPr>
          <a:xfrm>
            <a:off x="579256" y="377616"/>
            <a:ext cx="6529388" cy="3015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TypeScript Compiler            ($&gt; </a:t>
            </a:r>
            <a:r>
              <a:rPr lang="en-US" altLang="ko" sz="1400" b="1" dirty="0" err="1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tsc</a:t>
            </a:r>
            <a:r>
              <a:rPr lang="en-US" altLang="ko" sz="1400" b="1" dirty="0">
                <a:solidFill>
                  <a:schemeClr val="dk2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buClrTx/>
            </a:pPr>
            <a:endParaRPr lang="en-US" altLang="ko-KR" sz="1400" b="1" dirty="0">
              <a:solidFill>
                <a:schemeClr val="dk2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B932F34-53B8-264D-7F0A-D6EE3C1A358F}"/>
              </a:ext>
            </a:extLst>
          </p:cNvPr>
          <p:cNvCxnSpPr>
            <a:cxnSpLocks/>
          </p:cNvCxnSpPr>
          <p:nvPr/>
        </p:nvCxnSpPr>
        <p:spPr>
          <a:xfrm flipV="1">
            <a:off x="579256" y="376194"/>
            <a:ext cx="7949889" cy="3049"/>
          </a:xfrm>
          <a:prstGeom prst="line">
            <a:avLst/>
          </a:prstGeom>
          <a:ln>
            <a:solidFill>
              <a:srgbClr val="00959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75"/>
            <a:ext cx="912922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838200" y="16002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2. </a:t>
            </a:r>
            <a:r>
              <a:rPr lang="ko" sz="2400" b="1" dirty="0">
                <a:solidFill>
                  <a:schemeClr val="lt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Git 시작하기</a:t>
            </a:r>
            <a:endParaRPr sz="2400" b="1" dirty="0">
              <a:solidFill>
                <a:schemeClr val="lt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</TotalTime>
  <Words>5402</Words>
  <Application>Microsoft Office PowerPoint</Application>
  <PresentationFormat>화면 슬라이드 쇼(16:9)</PresentationFormat>
  <Paragraphs>1176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3" baseType="lpstr">
      <vt:lpstr>에스코어 드림 4 Regular</vt:lpstr>
      <vt:lpstr>Proxima Nova</vt:lpstr>
      <vt:lpstr>Source Code Pro</vt:lpstr>
      <vt:lpstr>Merriweather</vt:lpstr>
      <vt:lpstr>Roboto</vt:lpstr>
      <vt:lpstr>Söhne</vt:lpstr>
      <vt:lpstr>에스코어 드림 9 Black</vt:lpstr>
      <vt:lpstr>Consolas</vt:lpstr>
      <vt:lpstr>Arial</vt:lpstr>
      <vt:lpstr>에스코어 드림 6 Bold</vt:lpstr>
      <vt:lpstr>Lucida Console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campus2 H006</dc:creator>
  <cp:lastModifiedBy>현숙 백</cp:lastModifiedBy>
  <cp:revision>87</cp:revision>
  <dcterms:modified xsi:type="dcterms:W3CDTF">2024-01-13T10:30:33Z</dcterms:modified>
</cp:coreProperties>
</file>